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51" r:id="rId2"/>
    <p:sldId id="353" r:id="rId3"/>
    <p:sldId id="1164" r:id="rId4"/>
    <p:sldId id="1165" r:id="rId5"/>
    <p:sldId id="1166" r:id="rId6"/>
    <p:sldId id="1167" r:id="rId7"/>
    <p:sldId id="1168" r:id="rId8"/>
    <p:sldId id="1169" r:id="rId9"/>
    <p:sldId id="1170" r:id="rId10"/>
    <p:sldId id="1171" r:id="rId11"/>
    <p:sldId id="1172" r:id="rId12"/>
    <p:sldId id="1173" r:id="rId13"/>
    <p:sldId id="1174" r:id="rId14"/>
    <p:sldId id="1175" r:id="rId15"/>
    <p:sldId id="1176" r:id="rId16"/>
    <p:sldId id="1177" r:id="rId17"/>
    <p:sldId id="1178" r:id="rId18"/>
    <p:sldId id="1179" r:id="rId19"/>
    <p:sldId id="1180" r:id="rId20"/>
    <p:sldId id="1181" r:id="rId21"/>
    <p:sldId id="1182" r:id="rId22"/>
    <p:sldId id="1183" r:id="rId23"/>
    <p:sldId id="1184" r:id="rId24"/>
    <p:sldId id="1185" r:id="rId25"/>
    <p:sldId id="1186" r:id="rId26"/>
    <p:sldId id="354" r:id="rId27"/>
    <p:sldId id="1188" r:id="rId28"/>
    <p:sldId id="1189" r:id="rId29"/>
    <p:sldId id="1190" r:id="rId30"/>
    <p:sldId id="1191" r:id="rId31"/>
    <p:sldId id="1192" r:id="rId32"/>
    <p:sldId id="1193" r:id="rId33"/>
    <p:sldId id="1194" r:id="rId34"/>
    <p:sldId id="1195" r:id="rId35"/>
    <p:sldId id="1196" r:id="rId36"/>
    <p:sldId id="1197" r:id="rId37"/>
    <p:sldId id="1198" r:id="rId38"/>
    <p:sldId id="1199" r:id="rId39"/>
    <p:sldId id="1200" r:id="rId40"/>
    <p:sldId id="1201" r:id="rId41"/>
    <p:sldId id="1202" r:id="rId42"/>
    <p:sldId id="1203" r:id="rId43"/>
    <p:sldId id="1204" r:id="rId44"/>
    <p:sldId id="1205" r:id="rId45"/>
    <p:sldId id="1283" r:id="rId46"/>
    <p:sldId id="355" r:id="rId47"/>
    <p:sldId id="1206" r:id="rId48"/>
    <p:sldId id="1207" r:id="rId49"/>
    <p:sldId id="1208" r:id="rId50"/>
    <p:sldId id="1209" r:id="rId51"/>
    <p:sldId id="1210" r:id="rId52"/>
    <p:sldId id="1211" r:id="rId53"/>
    <p:sldId id="1212" r:id="rId54"/>
    <p:sldId id="1213" r:id="rId55"/>
    <p:sldId id="1214" r:id="rId56"/>
    <p:sldId id="1215" r:id="rId57"/>
    <p:sldId id="1216" r:id="rId58"/>
    <p:sldId id="1217" r:id="rId59"/>
    <p:sldId id="1218" r:id="rId60"/>
    <p:sldId id="1219" r:id="rId61"/>
    <p:sldId id="1220" r:id="rId62"/>
    <p:sldId id="1221" r:id="rId63"/>
    <p:sldId id="1222" r:id="rId64"/>
    <p:sldId id="1223" r:id="rId65"/>
    <p:sldId id="1224" r:id="rId66"/>
    <p:sldId id="1225" r:id="rId67"/>
    <p:sldId id="1226" r:id="rId68"/>
    <p:sldId id="1227" r:id="rId69"/>
    <p:sldId id="1228" r:id="rId70"/>
    <p:sldId id="1229" r:id="rId71"/>
    <p:sldId id="1230" r:id="rId72"/>
    <p:sldId id="356" r:id="rId73"/>
    <p:sldId id="1231" r:id="rId74"/>
    <p:sldId id="1232" r:id="rId75"/>
    <p:sldId id="1233" r:id="rId76"/>
    <p:sldId id="1234" r:id="rId77"/>
    <p:sldId id="1235" r:id="rId78"/>
    <p:sldId id="1236" r:id="rId79"/>
    <p:sldId id="1237" r:id="rId80"/>
    <p:sldId id="1284" r:id="rId81"/>
    <p:sldId id="1285" r:id="rId82"/>
    <p:sldId id="1286" r:id="rId83"/>
    <p:sldId id="1287" r:id="rId84"/>
    <p:sldId id="357" r:id="rId85"/>
    <p:sldId id="1238" r:id="rId86"/>
    <p:sldId id="1239" r:id="rId87"/>
    <p:sldId id="1240" r:id="rId88"/>
    <p:sldId id="1241" r:id="rId89"/>
    <p:sldId id="1242" r:id="rId90"/>
    <p:sldId id="1243" r:id="rId91"/>
    <p:sldId id="1244" r:id="rId92"/>
    <p:sldId id="1245" r:id="rId93"/>
    <p:sldId id="1246" r:id="rId94"/>
    <p:sldId id="1247" r:id="rId95"/>
    <p:sldId id="1249" r:id="rId96"/>
    <p:sldId id="914" r:id="rId97"/>
    <p:sldId id="1250" r:id="rId98"/>
    <p:sldId id="1251" r:id="rId99"/>
    <p:sldId id="1252" r:id="rId100"/>
    <p:sldId id="1253" r:id="rId101"/>
    <p:sldId id="1254" r:id="rId102"/>
    <p:sldId id="1255" r:id="rId103"/>
    <p:sldId id="925" r:id="rId104"/>
    <p:sldId id="1256" r:id="rId105"/>
    <p:sldId id="1257" r:id="rId106"/>
    <p:sldId id="1258" r:id="rId107"/>
    <p:sldId id="1259" r:id="rId108"/>
    <p:sldId id="1260" r:id="rId109"/>
    <p:sldId id="1261" r:id="rId110"/>
    <p:sldId id="1262" r:id="rId111"/>
    <p:sldId id="932" r:id="rId112"/>
    <p:sldId id="1265" r:id="rId113"/>
    <p:sldId id="1282" r:id="rId114"/>
    <p:sldId id="1266" r:id="rId115"/>
    <p:sldId id="1268" r:id="rId116"/>
    <p:sldId id="1281" r:id="rId117"/>
    <p:sldId id="1267" r:id="rId118"/>
    <p:sldId id="1269" r:id="rId119"/>
    <p:sldId id="1270" r:id="rId120"/>
    <p:sldId id="1271" r:id="rId121"/>
    <p:sldId id="1272" r:id="rId122"/>
    <p:sldId id="1273" r:id="rId123"/>
    <p:sldId id="1274" r:id="rId124"/>
    <p:sldId id="1275" r:id="rId125"/>
    <p:sldId id="1276" r:id="rId126"/>
    <p:sldId id="1277" r:id="rId127"/>
    <p:sldId id="1278" r:id="rId128"/>
    <p:sldId id="1279" r:id="rId129"/>
    <p:sldId id="1280" r:id="rId130"/>
  </p:sldIdLst>
  <p:sldSz cx="12192000" cy="6858000"/>
  <p:notesSz cx="6858000" cy="9144000"/>
  <p:photoAlbum layout="1pic"/>
  <p:defaultTextStyle>
    <a:defPPr>
      <a:defRPr lang="is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27" y="10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tableStyles" Target="tableStyle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viewProps" Target="view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388" y="1955842"/>
            <a:ext cx="10275522" cy="2629357"/>
          </a:xfrm>
        </p:spPr>
        <p:txBody>
          <a:bodyPr anchor="ctr" anchorCtr="0">
            <a:normAutofit/>
          </a:bodyPr>
          <a:lstStyle>
            <a:lvl1pPr algn="l">
              <a:defRPr lang="en-US" sz="5000" kern="1200" dirty="0" smtClean="0">
                <a:solidFill>
                  <a:srgbClr val="33339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is-I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388" y="4921040"/>
            <a:ext cx="10275522" cy="1655762"/>
          </a:xfrm>
        </p:spPr>
        <p:txBody>
          <a:bodyPr>
            <a:normAutofit/>
          </a:bodyPr>
          <a:lstStyle>
            <a:lvl1pPr marL="0" indent="0" algn="l">
              <a:buNone/>
              <a:defRPr lang="is-IS" sz="3200" kern="1200" dirty="0">
                <a:solidFill>
                  <a:srgbClr val="333399"/>
                </a:solidFill>
                <a:latin typeface="+mj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s-IS" dirty="0"/>
          </a:p>
        </p:txBody>
      </p:sp>
      <p:pic>
        <p:nvPicPr>
          <p:cNvPr id="7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908050"/>
            <a:ext cx="5040312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15"/>
          <p:cNvSpPr>
            <a:spLocks noChangeArrowheads="1"/>
          </p:cNvSpPr>
          <p:nvPr/>
        </p:nvSpPr>
        <p:spPr bwMode="auto">
          <a:xfrm>
            <a:off x="179388" y="4696366"/>
            <a:ext cx="10275522" cy="76970"/>
          </a:xfrm>
          <a:prstGeom prst="rect">
            <a:avLst/>
          </a:prstGeom>
          <a:gradFill rotWithShape="1">
            <a:gsLst>
              <a:gs pos="0">
                <a:srgbClr val="000080"/>
              </a:gs>
              <a:gs pos="100000">
                <a:srgbClr val="000080">
                  <a:gamma/>
                  <a:shade val="0"/>
                  <a:invGamma/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s-IS"/>
          </a:p>
        </p:txBody>
      </p:sp>
      <p:pic>
        <p:nvPicPr>
          <p:cNvPr id="9" name="Picture 8" descr="SEDLOGR"/>
          <p:cNvPicPr>
            <a:picLocks noChangeAspect="1" noChangeArrowheads="1"/>
          </p:cNvPicPr>
          <p:nvPr/>
        </p:nvPicPr>
        <p:blipFill>
          <a:blip r:embed="rId3" cstate="print">
            <a:lum bright="80000" contrast="-70000"/>
          </a:blip>
          <a:srcRect/>
          <a:stretch>
            <a:fillRect/>
          </a:stretch>
        </p:blipFill>
        <p:spPr bwMode="auto">
          <a:xfrm>
            <a:off x="250825" y="981075"/>
            <a:ext cx="792163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187450" y="1052513"/>
            <a:ext cx="3816350" cy="67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s-IS" sz="3800" dirty="0">
                <a:solidFill>
                  <a:schemeClr val="bg1"/>
                </a:solidFill>
                <a:latin typeface="+mj-lt"/>
              </a:rPr>
              <a:t>Seðlabanki Íslands</a:t>
            </a:r>
          </a:p>
        </p:txBody>
      </p:sp>
    </p:spTree>
    <p:extLst>
      <p:ext uri="{BB962C8B-B14F-4D97-AF65-F5344CB8AC3E}">
        <p14:creationId xmlns:p14="http://schemas.microsoft.com/office/powerpoint/2010/main" val="4584799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25CFF-6C03-427C-9D0F-201C32047C2B}" type="datetimeFigureOut">
              <a:rPr lang="is-IS" smtClean="0"/>
              <a:t>19.11.2024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002D8-5689-4462-9A99-C8D4731C6390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568145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25CFF-6C03-427C-9D0F-201C32047C2B}" type="datetimeFigureOut">
              <a:rPr lang="is-IS" smtClean="0"/>
              <a:t>19.11.2024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002D8-5689-4462-9A99-C8D4731C6390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3163378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Textagl_fyris 1 lína_2 mynd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"/>
          <p:cNvSpPr>
            <a:spLocks noGrp="1"/>
          </p:cNvSpPr>
          <p:nvPr>
            <p:ph idx="1"/>
          </p:nvPr>
        </p:nvSpPr>
        <p:spPr>
          <a:xfrm>
            <a:off x="612900" y="911429"/>
            <a:ext cx="10972800" cy="974700"/>
          </a:xfrm>
        </p:spPr>
        <p:txBody>
          <a:bodyPr>
            <a:noAutofit/>
          </a:bodyPr>
          <a:lstStyle>
            <a:lvl1pPr marL="216000" indent="-216000">
              <a:buClr>
                <a:srgbClr val="004562"/>
              </a:buClr>
              <a:buFont typeface="Arial" charset="0"/>
              <a:buChar char="•"/>
              <a:tabLst/>
              <a:defRPr sz="1650"/>
            </a:lvl1pPr>
            <a:lvl2pPr marL="556200" indent="-213300">
              <a:buClr>
                <a:srgbClr val="004562"/>
              </a:buClr>
              <a:buFont typeface="Arial" charset="0"/>
              <a:buChar char="•"/>
              <a:tabLst/>
              <a:defRPr sz="1650"/>
            </a:lvl2pPr>
            <a:lvl3pPr marL="900113" indent="-214313">
              <a:buClr>
                <a:srgbClr val="004562"/>
              </a:buClr>
              <a:buFont typeface="Arial" charset="0"/>
              <a:buChar char="•"/>
              <a:defRPr sz="1650"/>
            </a:lvl3pPr>
            <a:lvl4pPr marL="1243013" indent="-214313">
              <a:buClr>
                <a:srgbClr val="004562"/>
              </a:buClr>
              <a:buFont typeface="Arial" charset="0"/>
              <a:buChar char="•"/>
              <a:defRPr sz="1650"/>
            </a:lvl4pPr>
            <a:lvl5pPr marL="1585913" indent="-214313">
              <a:buClr>
                <a:srgbClr val="004562"/>
              </a:buClr>
              <a:buFont typeface="Arial" charset="0"/>
              <a:buChar char="•"/>
              <a:defRPr sz="165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7" name="Content Placeholder 4"/>
          <p:cNvSpPr>
            <a:spLocks noGrp="1"/>
          </p:cNvSpPr>
          <p:nvPr>
            <p:ph sz="quarter" idx="17"/>
          </p:nvPr>
        </p:nvSpPr>
        <p:spPr>
          <a:xfrm>
            <a:off x="612900" y="1886129"/>
            <a:ext cx="5363765" cy="4390847"/>
          </a:xfrm>
        </p:spPr>
        <p:txBody>
          <a:bodyPr>
            <a:normAutofit/>
          </a:bodyPr>
          <a:lstStyle>
            <a:lvl1pPr>
              <a:spcBef>
                <a:spcPts val="450"/>
              </a:spcBef>
              <a:defRPr/>
            </a:lvl1pPr>
            <a:lvl2pPr>
              <a:spcBef>
                <a:spcPts val="450"/>
              </a:spcBef>
              <a:defRPr/>
            </a:lvl2pPr>
            <a:lvl3pPr>
              <a:spcBef>
                <a:spcPts val="450"/>
              </a:spcBef>
              <a:defRPr/>
            </a:lvl3pPr>
            <a:lvl4pPr>
              <a:spcBef>
                <a:spcPts val="450"/>
              </a:spcBef>
              <a:defRPr/>
            </a:lvl4pPr>
            <a:lvl5pPr>
              <a:spcBef>
                <a:spcPts val="450"/>
              </a:spcBef>
              <a:defRPr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is-IS" noProof="0" dirty="0"/>
          </a:p>
        </p:txBody>
      </p:sp>
      <p:sp>
        <p:nvSpPr>
          <p:cNvPr id="20" name="Content Placeholder 4"/>
          <p:cNvSpPr>
            <a:spLocks noGrp="1"/>
          </p:cNvSpPr>
          <p:nvPr>
            <p:ph sz="quarter" idx="18"/>
          </p:nvPr>
        </p:nvSpPr>
        <p:spPr>
          <a:xfrm>
            <a:off x="6218635" y="1886129"/>
            <a:ext cx="5363765" cy="4390847"/>
          </a:xfrm>
        </p:spPr>
        <p:txBody>
          <a:bodyPr>
            <a:normAutofit/>
          </a:bodyPr>
          <a:lstStyle>
            <a:lvl1pPr>
              <a:spcBef>
                <a:spcPts val="450"/>
              </a:spcBef>
              <a:defRPr/>
            </a:lvl1pPr>
            <a:lvl2pPr>
              <a:spcBef>
                <a:spcPts val="450"/>
              </a:spcBef>
              <a:defRPr/>
            </a:lvl2pPr>
            <a:lvl3pPr>
              <a:spcBef>
                <a:spcPts val="450"/>
              </a:spcBef>
              <a:defRPr/>
            </a:lvl3pPr>
            <a:lvl4pPr>
              <a:spcBef>
                <a:spcPts val="450"/>
              </a:spcBef>
              <a:defRPr/>
            </a:lvl4pPr>
            <a:lvl5pPr>
              <a:spcBef>
                <a:spcPts val="450"/>
              </a:spcBef>
              <a:defRPr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is-IS" noProof="0" dirty="0"/>
          </a:p>
        </p:txBody>
      </p:sp>
      <p:sp>
        <p:nvSpPr>
          <p:cNvPr id="7" name="object 2"/>
          <p:cNvSpPr/>
          <p:nvPr/>
        </p:nvSpPr>
        <p:spPr>
          <a:xfrm>
            <a:off x="10452944" y="6723811"/>
            <a:ext cx="1739265" cy="134303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8" name="object 5"/>
          <p:cNvSpPr/>
          <p:nvPr/>
        </p:nvSpPr>
        <p:spPr>
          <a:xfrm>
            <a:off x="0" y="0"/>
            <a:ext cx="618649" cy="136208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9" name="object 6"/>
          <p:cNvSpPr/>
          <p:nvPr/>
        </p:nvSpPr>
        <p:spPr>
          <a:xfrm>
            <a:off x="0" y="6723811"/>
            <a:ext cx="618649" cy="134303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0" name="object 7"/>
          <p:cNvSpPr/>
          <p:nvPr/>
        </p:nvSpPr>
        <p:spPr>
          <a:xfrm>
            <a:off x="10452944" y="0"/>
            <a:ext cx="1739265" cy="802005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3396" y="127063"/>
            <a:ext cx="542925" cy="552450"/>
          </a:xfrm>
          <a:prstGeom prst="rect">
            <a:avLst/>
          </a:prstGeom>
        </p:spPr>
      </p:pic>
      <p:sp>
        <p:nvSpPr>
          <p:cNvPr id="18" name="bk object 16"/>
          <p:cNvSpPr/>
          <p:nvPr/>
        </p:nvSpPr>
        <p:spPr>
          <a:xfrm>
            <a:off x="618515" y="0"/>
            <a:ext cx="9834563" cy="136208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9" name="bk object 17"/>
          <p:cNvSpPr/>
          <p:nvPr/>
        </p:nvSpPr>
        <p:spPr>
          <a:xfrm>
            <a:off x="618515" y="6723811"/>
            <a:ext cx="9834563" cy="134303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1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515100"/>
            <a:ext cx="3901440" cy="20574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s-IS"/>
          </a:p>
        </p:txBody>
      </p:sp>
      <p:sp>
        <p:nvSpPr>
          <p:cNvPr id="23" name="Holder 5"/>
          <p:cNvSpPr>
            <a:spLocks noGrp="1"/>
          </p:cNvSpPr>
          <p:nvPr>
            <p:ph type="dt" sz="half" idx="6"/>
          </p:nvPr>
        </p:nvSpPr>
        <p:spPr>
          <a:xfrm>
            <a:off x="609600" y="6515100"/>
            <a:ext cx="2804160" cy="20574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C25CFF-6C03-427C-9D0F-201C32047C2B}" type="datetimeFigureOut">
              <a:rPr lang="is-IS" smtClean="0"/>
              <a:t>19.11.2024</a:t>
            </a:fld>
            <a:endParaRPr lang="is-IS"/>
          </a:p>
        </p:txBody>
      </p:sp>
      <p:sp>
        <p:nvSpPr>
          <p:cNvPr id="24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515100"/>
            <a:ext cx="2804160" cy="20574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B002D8-5689-4462-9A99-C8D4731C6390}" type="slidenum">
              <a:rPr lang="is-IS" smtClean="0"/>
              <a:t>‹#›</a:t>
            </a:fld>
            <a:endParaRPr lang="is-IS"/>
          </a:p>
        </p:txBody>
      </p:sp>
      <p:sp>
        <p:nvSpPr>
          <p:cNvPr id="22" name="Holder 2"/>
          <p:cNvSpPr>
            <a:spLocks noGrp="1"/>
          </p:cNvSpPr>
          <p:nvPr>
            <p:ph type="ctrTitle"/>
          </p:nvPr>
        </p:nvSpPr>
        <p:spPr>
          <a:xfrm>
            <a:off x="613519" y="410113"/>
            <a:ext cx="9692531" cy="498345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797609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  <p15:guide id="4" pos="5216">
          <p15:clr>
            <a:srgbClr val="FBAE40"/>
          </p15:clr>
        </p15:guide>
        <p15:guide id="5" pos="5024">
          <p15:clr>
            <a:srgbClr val="FBAE40"/>
          </p15:clr>
        </p15:guide>
        <p15:guide id="6" pos="9728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Forsíð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r="3"/>
          <a:stretch>
            <a:fillRect/>
          </a:stretch>
        </p:blipFill>
        <p:spPr>
          <a:xfrm>
            <a:off x="0" y="987029"/>
            <a:ext cx="9868376" cy="4882456"/>
          </a:xfrm>
          <a:prstGeom prst="rect">
            <a:avLst/>
          </a:prstGeom>
        </p:spPr>
      </p:pic>
      <p:sp>
        <p:nvSpPr>
          <p:cNvPr id="16" name="object 10"/>
          <p:cNvSpPr/>
          <p:nvPr/>
        </p:nvSpPr>
        <p:spPr>
          <a:xfrm>
            <a:off x="9868795" y="-1"/>
            <a:ext cx="2323624" cy="6858001"/>
          </a:xfrm>
          <a:custGeom>
            <a:avLst/>
            <a:gdLst/>
            <a:ahLst/>
            <a:cxnLst/>
            <a:rect l="l" t="t" r="r" b="b"/>
            <a:pathLst>
              <a:path w="3098165" h="1316990">
                <a:moveTo>
                  <a:pt x="0" y="1316596"/>
                </a:moveTo>
                <a:lnTo>
                  <a:pt x="3097606" y="1316596"/>
                </a:lnTo>
                <a:lnTo>
                  <a:pt x="3097606" y="0"/>
                </a:lnTo>
                <a:lnTo>
                  <a:pt x="0" y="0"/>
                </a:lnTo>
                <a:lnTo>
                  <a:pt x="0" y="1316596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 sz="1350" noProof="0"/>
          </a:p>
        </p:txBody>
      </p:sp>
      <p:sp>
        <p:nvSpPr>
          <p:cNvPr id="18" name="object 12"/>
          <p:cNvSpPr/>
          <p:nvPr/>
        </p:nvSpPr>
        <p:spPr>
          <a:xfrm>
            <a:off x="9868795" y="987447"/>
            <a:ext cx="2323205" cy="4882038"/>
          </a:xfrm>
          <a:custGeom>
            <a:avLst/>
            <a:gdLst/>
            <a:ahLst/>
            <a:cxnLst/>
            <a:rect l="l" t="t" r="r" b="b"/>
            <a:pathLst>
              <a:path w="16256000" h="6509384">
                <a:moveTo>
                  <a:pt x="0" y="6508902"/>
                </a:moveTo>
                <a:lnTo>
                  <a:pt x="16256000" y="6508902"/>
                </a:lnTo>
                <a:lnTo>
                  <a:pt x="16256000" y="0"/>
                </a:lnTo>
                <a:lnTo>
                  <a:pt x="0" y="0"/>
                </a:lnTo>
                <a:lnTo>
                  <a:pt x="0" y="6508902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 sz="1350" noProof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875" y="2807345"/>
            <a:ext cx="1209675" cy="1238250"/>
          </a:xfrm>
          <a:prstGeom prst="rect">
            <a:avLst/>
          </a:prstGeom>
        </p:spPr>
      </p:pic>
      <p:sp>
        <p:nvSpPr>
          <p:cNvPr id="25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515100"/>
            <a:ext cx="3901440" cy="20574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s-IS"/>
          </a:p>
        </p:txBody>
      </p:sp>
      <p:sp>
        <p:nvSpPr>
          <p:cNvPr id="26" name="Holder 5"/>
          <p:cNvSpPr>
            <a:spLocks noGrp="1"/>
          </p:cNvSpPr>
          <p:nvPr>
            <p:ph type="dt" sz="half" idx="6"/>
          </p:nvPr>
        </p:nvSpPr>
        <p:spPr>
          <a:xfrm>
            <a:off x="609600" y="6515100"/>
            <a:ext cx="2804160" cy="20574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C25CFF-6C03-427C-9D0F-201C32047C2B}" type="datetimeFigureOut">
              <a:rPr lang="is-IS" smtClean="0"/>
              <a:t>19.11.2024</a:t>
            </a:fld>
            <a:endParaRPr lang="is-IS"/>
          </a:p>
        </p:txBody>
      </p:sp>
      <p:sp>
        <p:nvSpPr>
          <p:cNvPr id="27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515100"/>
            <a:ext cx="2804160" cy="20574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B002D8-5689-4462-9A99-C8D4731C6390}" type="slidenum">
              <a:rPr lang="is-IS" smtClean="0"/>
              <a:t>‹#›</a:t>
            </a:fld>
            <a:endParaRPr lang="is-IS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065" y="345400"/>
            <a:ext cx="4322345" cy="342900"/>
          </a:xfrm>
          <a:prstGeom prst="rect">
            <a:avLst/>
          </a:prstGeom>
        </p:spPr>
      </p:pic>
      <p:sp>
        <p:nvSpPr>
          <p:cNvPr id="35" name="Text Placeholder 32"/>
          <p:cNvSpPr>
            <a:spLocks noGrp="1"/>
          </p:cNvSpPr>
          <p:nvPr>
            <p:ph type="body" sz="quarter" idx="16"/>
          </p:nvPr>
        </p:nvSpPr>
        <p:spPr>
          <a:xfrm>
            <a:off x="1238250" y="5962972"/>
            <a:ext cx="4171950" cy="27384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4562"/>
                </a:solidFill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6" name="Text Placeholder 32"/>
          <p:cNvSpPr>
            <a:spLocks noGrp="1"/>
          </p:cNvSpPr>
          <p:nvPr>
            <p:ph type="body" sz="quarter" idx="17"/>
          </p:nvPr>
        </p:nvSpPr>
        <p:spPr>
          <a:xfrm>
            <a:off x="1238250" y="6249022"/>
            <a:ext cx="4171950" cy="273845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rgbClr val="004562"/>
                </a:solidFill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9" name="Text Placeholder 32"/>
          <p:cNvSpPr>
            <a:spLocks noGrp="1"/>
          </p:cNvSpPr>
          <p:nvPr>
            <p:ph type="body" sz="quarter" idx="18"/>
          </p:nvPr>
        </p:nvSpPr>
        <p:spPr>
          <a:xfrm>
            <a:off x="5713422" y="5962972"/>
            <a:ext cx="3806430" cy="27384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4562"/>
                </a:solidFill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0" name="Text Placeholder 32"/>
          <p:cNvSpPr>
            <a:spLocks noGrp="1"/>
          </p:cNvSpPr>
          <p:nvPr>
            <p:ph type="body" sz="quarter" idx="19"/>
          </p:nvPr>
        </p:nvSpPr>
        <p:spPr>
          <a:xfrm>
            <a:off x="5713422" y="6249022"/>
            <a:ext cx="3806430" cy="273845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rgbClr val="004562"/>
                </a:solidFill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2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230999" y="2849752"/>
            <a:ext cx="8179702" cy="772716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4500" spc="-113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4" name="Text Placeholder 27"/>
          <p:cNvSpPr>
            <a:spLocks noGrp="1"/>
          </p:cNvSpPr>
          <p:nvPr>
            <p:ph type="body" sz="quarter" idx="14"/>
          </p:nvPr>
        </p:nvSpPr>
        <p:spPr>
          <a:xfrm>
            <a:off x="1238250" y="3622468"/>
            <a:ext cx="8172450" cy="758242"/>
          </a:xfrm>
        </p:spPr>
        <p:txBody>
          <a:bodyPr>
            <a:normAutofit/>
          </a:bodyPr>
          <a:lstStyle>
            <a:lvl1pPr marL="0" indent="0">
              <a:buNone/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157214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Milliglæra-bl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0"/>
          <p:cNvSpPr/>
          <p:nvPr/>
        </p:nvSpPr>
        <p:spPr>
          <a:xfrm>
            <a:off x="9868795" y="-1"/>
            <a:ext cx="2323624" cy="6858001"/>
          </a:xfrm>
          <a:custGeom>
            <a:avLst/>
            <a:gdLst/>
            <a:ahLst/>
            <a:cxnLst/>
            <a:rect l="l" t="t" r="r" b="b"/>
            <a:pathLst>
              <a:path w="3098165" h="1316990">
                <a:moveTo>
                  <a:pt x="0" y="1316596"/>
                </a:moveTo>
                <a:lnTo>
                  <a:pt x="3097606" y="1316596"/>
                </a:lnTo>
                <a:lnTo>
                  <a:pt x="3097606" y="0"/>
                </a:lnTo>
                <a:lnTo>
                  <a:pt x="0" y="0"/>
                </a:lnTo>
                <a:lnTo>
                  <a:pt x="0" y="1316596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6" name="object 12"/>
          <p:cNvSpPr/>
          <p:nvPr/>
        </p:nvSpPr>
        <p:spPr>
          <a:xfrm>
            <a:off x="0" y="987981"/>
            <a:ext cx="12192000" cy="4882038"/>
          </a:xfrm>
          <a:custGeom>
            <a:avLst/>
            <a:gdLst/>
            <a:ahLst/>
            <a:cxnLst/>
            <a:rect l="l" t="t" r="r" b="b"/>
            <a:pathLst>
              <a:path w="16256000" h="6509384">
                <a:moveTo>
                  <a:pt x="0" y="6508902"/>
                </a:moveTo>
                <a:lnTo>
                  <a:pt x="16256000" y="6508902"/>
                </a:lnTo>
                <a:lnTo>
                  <a:pt x="16256000" y="0"/>
                </a:lnTo>
                <a:lnTo>
                  <a:pt x="0" y="0"/>
                </a:lnTo>
                <a:lnTo>
                  <a:pt x="0" y="6508902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230999" y="2849752"/>
            <a:ext cx="8179702" cy="772716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4500" spc="-113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4"/>
          </p:nvPr>
        </p:nvSpPr>
        <p:spPr>
          <a:xfrm>
            <a:off x="1238250" y="3622468"/>
            <a:ext cx="8172450" cy="758242"/>
          </a:xfrm>
        </p:spPr>
        <p:txBody>
          <a:bodyPr>
            <a:normAutofit/>
          </a:bodyPr>
          <a:lstStyle>
            <a:lvl1pPr marL="0" indent="0">
              <a:buNone/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257" y="144429"/>
            <a:ext cx="714375" cy="723900"/>
          </a:xfrm>
          <a:prstGeom prst="rect">
            <a:avLst/>
          </a:prstGeom>
        </p:spPr>
      </p:pic>
      <p:sp>
        <p:nvSpPr>
          <p:cNvPr id="26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515100"/>
            <a:ext cx="3901440" cy="20574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s-IS"/>
          </a:p>
        </p:txBody>
      </p:sp>
      <p:sp>
        <p:nvSpPr>
          <p:cNvPr id="27" name="Holder 5"/>
          <p:cNvSpPr>
            <a:spLocks noGrp="1"/>
          </p:cNvSpPr>
          <p:nvPr>
            <p:ph type="dt" sz="half" idx="6"/>
          </p:nvPr>
        </p:nvSpPr>
        <p:spPr>
          <a:xfrm>
            <a:off x="609600" y="6515100"/>
            <a:ext cx="2804160" cy="20574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C25CFF-6C03-427C-9D0F-201C32047C2B}" type="datetimeFigureOut">
              <a:rPr lang="is-IS" smtClean="0"/>
              <a:t>19.11.2024</a:t>
            </a:fld>
            <a:endParaRPr lang="is-IS"/>
          </a:p>
        </p:txBody>
      </p:sp>
      <p:sp>
        <p:nvSpPr>
          <p:cNvPr id="30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515100"/>
            <a:ext cx="2804160" cy="20574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B002D8-5689-4462-9A99-C8D4731C6390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9901913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orient="horz" pos="2736">
          <p15:clr>
            <a:srgbClr val="FBAE40"/>
          </p15:clr>
        </p15:guide>
        <p15:guide id="3" pos="10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178025"/>
            <a:ext cx="10061771" cy="1512663"/>
          </a:xfrm>
        </p:spPr>
        <p:txBody>
          <a:bodyPr anchor="t" anchorCtr="0">
            <a:normAutofit/>
          </a:bodyPr>
          <a:lstStyle>
            <a:lvl1pPr>
              <a:defRPr lang="is-IS" sz="3600" kern="1200" dirty="0">
                <a:solidFill>
                  <a:srgbClr val="0000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is-I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50304"/>
          </a:xfrm>
        </p:spPr>
        <p:txBody>
          <a:bodyPr/>
          <a:lstStyle>
            <a:lvl1pPr>
              <a:defRPr lang="en-US" sz="3200" kern="1200" dirty="0" smtClean="0">
                <a:solidFill>
                  <a:srgbClr val="333399"/>
                </a:solidFill>
                <a:latin typeface="+mj-lt"/>
                <a:ea typeface="+mn-ea"/>
                <a:cs typeface="+mn-cs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 dirty="0"/>
          </a:p>
        </p:txBody>
      </p:sp>
      <p:pic>
        <p:nvPicPr>
          <p:cNvPr id="7" name="Picture 12" descr="SEDLOG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000" y="180000"/>
            <a:ext cx="757237" cy="7921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92877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178025"/>
            <a:ext cx="10045587" cy="1512663"/>
          </a:xfrm>
        </p:spPr>
        <p:txBody>
          <a:bodyPr anchor="t" anchorCtr="0">
            <a:normAutofit/>
          </a:bodyPr>
          <a:lstStyle>
            <a:lvl1pPr>
              <a:defRPr lang="is-IS" sz="3600" kern="1200" dirty="0">
                <a:solidFill>
                  <a:srgbClr val="0000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is-I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793660"/>
          </a:xfrm>
        </p:spPr>
        <p:txBody>
          <a:bodyPr/>
          <a:lstStyle>
            <a:lvl1pPr marL="228600" indent="-228600">
              <a:defRPr lang="en-US" sz="2800" kern="1200" dirty="0" smtClean="0">
                <a:solidFill>
                  <a:srgbClr val="333399"/>
                </a:solidFill>
                <a:latin typeface="+mj-lt"/>
                <a:ea typeface="+mn-ea"/>
                <a:cs typeface="+mn-cs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/>
              <a:t>Edit Master text styles</a:t>
            </a:r>
          </a:p>
          <a:p>
            <a:pPr marL="228600" lvl="1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/>
              <a:t>Second level</a:t>
            </a:r>
          </a:p>
          <a:p>
            <a:pPr marL="228600" lvl="2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/>
              <a:t>Third level</a:t>
            </a:r>
          </a:p>
          <a:p>
            <a:pPr marL="228600" lvl="3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/>
              <a:t>Fourth level</a:t>
            </a:r>
          </a:p>
          <a:p>
            <a:pPr marL="228600" lvl="4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/>
              <a:t>Fifth level</a:t>
            </a:r>
            <a:endParaRPr lang="is-I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793660"/>
          </a:xfrm>
        </p:spPr>
        <p:txBody>
          <a:bodyPr/>
          <a:lstStyle>
            <a:lvl1pPr marL="228600" indent="-228600">
              <a:defRPr lang="en-US" sz="2800" kern="1200" dirty="0" smtClean="0">
                <a:solidFill>
                  <a:srgbClr val="333399"/>
                </a:solidFill>
                <a:latin typeface="+mj-lt"/>
                <a:ea typeface="+mn-ea"/>
                <a:cs typeface="+mn-cs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/>
              <a:t>Edit Master text styles</a:t>
            </a:r>
          </a:p>
          <a:p>
            <a:pPr marL="228600" lvl="1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/>
              <a:t>Second level</a:t>
            </a:r>
          </a:p>
          <a:p>
            <a:pPr marL="228600" lvl="2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/>
              <a:t>Third level</a:t>
            </a:r>
          </a:p>
          <a:p>
            <a:pPr marL="228600" lvl="3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/>
              <a:t>Fourth level</a:t>
            </a:r>
          </a:p>
          <a:p>
            <a:pPr marL="228600" lvl="4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/>
              <a:t>Fifth level</a:t>
            </a:r>
            <a:endParaRPr lang="is-IS" dirty="0"/>
          </a:p>
        </p:txBody>
      </p:sp>
      <p:pic>
        <p:nvPicPr>
          <p:cNvPr id="8" name="Picture 12" descr="SEDLOG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000" y="180000"/>
            <a:ext cx="757237" cy="7921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02220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25CFF-6C03-427C-9D0F-201C32047C2B}" type="datetimeFigureOut">
              <a:rPr lang="is-IS" smtClean="0"/>
              <a:t>19.11.2024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002D8-5689-4462-9A99-C8D4731C6390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331026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25CFF-6C03-427C-9D0F-201C32047C2B}" type="datetimeFigureOut">
              <a:rPr lang="is-IS" smtClean="0"/>
              <a:t>19.11.2024</a:t>
            </a:fld>
            <a:endParaRPr lang="is-I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002D8-5689-4462-9A99-C8D4731C6390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7539119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25CFF-6C03-427C-9D0F-201C32047C2B}" type="datetimeFigureOut">
              <a:rPr lang="is-IS" smtClean="0"/>
              <a:t>19.11.2024</a:t>
            </a:fld>
            <a:endParaRPr lang="is-I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002D8-5689-4462-9A99-C8D4731C6390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643142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25CFF-6C03-427C-9D0F-201C32047C2B}" type="datetimeFigureOut">
              <a:rPr lang="is-IS" smtClean="0"/>
              <a:t>19.11.2024</a:t>
            </a:fld>
            <a:endParaRPr lang="is-I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002D8-5689-4462-9A99-C8D4731C6390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6997936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25CFF-6C03-427C-9D0F-201C32047C2B}" type="datetimeFigureOut">
              <a:rPr lang="is-IS" smtClean="0"/>
              <a:t>19.11.2024</a:t>
            </a:fld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002D8-5689-4462-9A99-C8D4731C6390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720313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is-I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25CFF-6C03-427C-9D0F-201C32047C2B}" type="datetimeFigureOut">
              <a:rPr lang="is-IS" smtClean="0"/>
              <a:t>19.11.2024</a:t>
            </a:fld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002D8-5689-4462-9A99-C8D4731C6390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297451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C25CFF-6C03-427C-9D0F-201C32047C2B}" type="datetimeFigureOut">
              <a:rPr lang="is-IS" smtClean="0"/>
              <a:t>19.11.2024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B002D8-5689-4462-9A99-C8D4731C6390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803532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s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s-IS" dirty="0"/>
              <a:t>Monetary Bulletin 2024/4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is-IS" dirty="0" err="1"/>
              <a:t>Charts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12599942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a graph of the same type of graph&#10;&#10;Description automatically generated with medium confidence">
            <a:extLst>
              <a:ext uri="{FF2B5EF4-FFF2-40B4-BE49-F238E27FC236}">
                <a16:creationId xmlns:a16="http://schemas.microsoft.com/office/drawing/2014/main" id="{52A6D238-C7B6-084E-BDB9-1DD02ED449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683" y="1056127"/>
            <a:ext cx="4992634" cy="4745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87946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a price&#10;&#10;Description automatically generated with medium confidence">
            <a:extLst>
              <a:ext uri="{FF2B5EF4-FFF2-40B4-BE49-F238E27FC236}">
                <a16:creationId xmlns:a16="http://schemas.microsoft.com/office/drawing/2014/main" id="{F71AC6F2-F8A2-5400-F6EB-44EA4C251E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171" y="1184143"/>
            <a:ext cx="4803658" cy="4489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74570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D6EAD331-B5F1-7FAA-05B7-263EBFDAFA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234" y="531870"/>
            <a:ext cx="5303531" cy="5794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12685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blue rectangular bars&#10;&#10;Description automatically generated with medium confidence">
            <a:extLst>
              <a:ext uri="{FF2B5EF4-FFF2-40B4-BE49-F238E27FC236}">
                <a16:creationId xmlns:a16="http://schemas.microsoft.com/office/drawing/2014/main" id="{CF743134-8CFF-BEAA-91E0-AF1ADD80B6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843" y="316985"/>
            <a:ext cx="8464313" cy="6224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03229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1230998" y="2849752"/>
            <a:ext cx="9261967" cy="772716"/>
          </a:xfrm>
        </p:spPr>
        <p:txBody>
          <a:bodyPr>
            <a:normAutofit fontScale="62500" lnSpcReduction="20000"/>
          </a:bodyPr>
          <a:lstStyle/>
          <a:p>
            <a:r>
              <a:rPr lang="is-IS" dirty="0"/>
              <a:t>Box 2</a:t>
            </a:r>
          </a:p>
          <a:p>
            <a:r>
              <a:rPr lang="is-IS" dirty="0"/>
              <a:t>Economic </a:t>
            </a:r>
            <a:r>
              <a:rPr lang="is-IS" dirty="0" err="1"/>
              <a:t>recovery</a:t>
            </a:r>
            <a:r>
              <a:rPr lang="is-IS" dirty="0"/>
              <a:t> </a:t>
            </a:r>
            <a:r>
              <a:rPr lang="is-IS" dirty="0" err="1"/>
              <a:t>in</a:t>
            </a:r>
            <a:r>
              <a:rPr lang="is-IS" dirty="0"/>
              <a:t> </a:t>
            </a:r>
            <a:r>
              <a:rPr lang="is-IS" dirty="0" err="1"/>
              <a:t>the</a:t>
            </a:r>
            <a:r>
              <a:rPr lang="is-IS" dirty="0"/>
              <a:t> </a:t>
            </a:r>
            <a:r>
              <a:rPr lang="is-IS" dirty="0" err="1"/>
              <a:t>shadow</a:t>
            </a:r>
            <a:r>
              <a:rPr lang="is-IS" dirty="0"/>
              <a:t> of </a:t>
            </a:r>
            <a:r>
              <a:rPr lang="is-IS" dirty="0" err="1"/>
              <a:t>recent</a:t>
            </a:r>
            <a:r>
              <a:rPr lang="is-IS" dirty="0"/>
              <a:t> </a:t>
            </a:r>
            <a:r>
              <a:rPr lang="is-IS" dirty="0" err="1"/>
              <a:t>shocks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376130098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with a line and a line graph&#10;&#10;Description automatically generated with medium confidence">
            <a:extLst>
              <a:ext uri="{FF2B5EF4-FFF2-40B4-BE49-F238E27FC236}">
                <a16:creationId xmlns:a16="http://schemas.microsoft.com/office/drawing/2014/main" id="{47F82232-2758-751B-5065-52CC32FB63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524" y="1632200"/>
            <a:ext cx="3742952" cy="359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78418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with numbers and lines&#10;&#10;Description automatically generated">
            <a:extLst>
              <a:ext uri="{FF2B5EF4-FFF2-40B4-BE49-F238E27FC236}">
                <a16:creationId xmlns:a16="http://schemas.microsoft.com/office/drawing/2014/main" id="{756143C8-A496-3527-59D0-291C0140F3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819" y="845814"/>
            <a:ext cx="5102362" cy="5166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3536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n a white background&#10;&#10;Description automatically generated">
            <a:extLst>
              <a:ext uri="{FF2B5EF4-FFF2-40B4-BE49-F238E27FC236}">
                <a16:creationId xmlns:a16="http://schemas.microsoft.com/office/drawing/2014/main" id="{8AF8A2D0-8C53-B8C7-3ACB-5E79752BA8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487" y="909823"/>
            <a:ext cx="5081026" cy="5038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94977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a company's investment&#10;&#10;Description automatically generated with medium confidence">
            <a:extLst>
              <a:ext uri="{FF2B5EF4-FFF2-40B4-BE49-F238E27FC236}">
                <a16:creationId xmlns:a16="http://schemas.microsoft.com/office/drawing/2014/main" id="{A413A0B5-0029-D961-DF0D-3F8E0A1C1A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771" y="950971"/>
            <a:ext cx="5108458" cy="4956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4847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blue rectangular bars&#10;&#10;Description automatically generated with medium confidence">
            <a:extLst>
              <a:ext uri="{FF2B5EF4-FFF2-40B4-BE49-F238E27FC236}">
                <a16:creationId xmlns:a16="http://schemas.microsoft.com/office/drawing/2014/main" id="{0B9EC140-141D-D3A9-0995-38D883FA3D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823" y="1156711"/>
            <a:ext cx="5038354" cy="4544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49052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a market&#10;&#10;Description automatically generated with medium confidence">
            <a:extLst>
              <a:ext uri="{FF2B5EF4-FFF2-40B4-BE49-F238E27FC236}">
                <a16:creationId xmlns:a16="http://schemas.microsoft.com/office/drawing/2014/main" id="{9F4F4669-92A3-AC90-3C1F-D01460E937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919" y="1028695"/>
            <a:ext cx="5026162" cy="48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2584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the global inflation&#10;&#10;Description automatically generated">
            <a:extLst>
              <a:ext uri="{FF2B5EF4-FFF2-40B4-BE49-F238E27FC236}">
                <a16:creationId xmlns:a16="http://schemas.microsoft.com/office/drawing/2014/main" id="{C86E5036-E45E-85F9-4FEE-09749C32BA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967" y="995167"/>
            <a:ext cx="5020066" cy="4867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463917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different colored bars&#10;&#10;Description automatically generated with medium confidence">
            <a:extLst>
              <a:ext uri="{FF2B5EF4-FFF2-40B4-BE49-F238E27FC236}">
                <a16:creationId xmlns:a16="http://schemas.microsoft.com/office/drawing/2014/main" id="{FFA8B4C1-68AA-D5DC-D800-09709A2AFB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39" y="1267963"/>
            <a:ext cx="8375921" cy="4322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918152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1230998" y="2849752"/>
            <a:ext cx="9261967" cy="772716"/>
          </a:xfrm>
        </p:spPr>
        <p:txBody>
          <a:bodyPr>
            <a:normAutofit fontScale="55000" lnSpcReduction="20000"/>
          </a:bodyPr>
          <a:lstStyle/>
          <a:p>
            <a:r>
              <a:rPr lang="is-IS" dirty="0"/>
              <a:t>Box 3</a:t>
            </a:r>
          </a:p>
          <a:p>
            <a:r>
              <a:rPr lang="is-IS" dirty="0" err="1"/>
              <a:t>Change</a:t>
            </a:r>
            <a:r>
              <a:rPr lang="is-IS" dirty="0"/>
              <a:t> </a:t>
            </a:r>
            <a:r>
              <a:rPr lang="is-IS" dirty="0" err="1"/>
              <a:t>in</a:t>
            </a:r>
            <a:r>
              <a:rPr lang="is-IS" dirty="0"/>
              <a:t> </a:t>
            </a:r>
            <a:r>
              <a:rPr lang="is-IS" dirty="0" err="1"/>
              <a:t>methodology</a:t>
            </a:r>
            <a:r>
              <a:rPr lang="is-IS" dirty="0"/>
              <a:t> for </a:t>
            </a:r>
            <a:r>
              <a:rPr lang="is-IS" dirty="0" err="1"/>
              <a:t>calculating</a:t>
            </a:r>
            <a:r>
              <a:rPr lang="is-IS" dirty="0"/>
              <a:t> </a:t>
            </a:r>
            <a:r>
              <a:rPr lang="is-IS" dirty="0" err="1"/>
              <a:t>the</a:t>
            </a:r>
            <a:r>
              <a:rPr lang="is-IS" dirty="0"/>
              <a:t> </a:t>
            </a:r>
            <a:r>
              <a:rPr lang="is-IS" dirty="0" err="1"/>
              <a:t>housing</a:t>
            </a:r>
            <a:r>
              <a:rPr lang="is-IS" dirty="0"/>
              <a:t> </a:t>
            </a:r>
            <a:r>
              <a:rPr lang="is-IS" dirty="0" err="1"/>
              <a:t>component</a:t>
            </a:r>
            <a:r>
              <a:rPr lang="is-IS" dirty="0"/>
              <a:t> of </a:t>
            </a:r>
            <a:r>
              <a:rPr lang="is-IS" dirty="0" err="1"/>
              <a:t>the</a:t>
            </a:r>
            <a:r>
              <a:rPr lang="is-IS" dirty="0"/>
              <a:t> CPI</a:t>
            </a:r>
          </a:p>
        </p:txBody>
      </p:sp>
    </p:spTree>
    <p:extLst>
      <p:ext uri="{BB962C8B-B14F-4D97-AF65-F5344CB8AC3E}">
        <p14:creationId xmlns:p14="http://schemas.microsoft.com/office/powerpoint/2010/main" val="3592832418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a number of houses&#10;&#10;Description automatically generated">
            <a:extLst>
              <a:ext uri="{FF2B5EF4-FFF2-40B4-BE49-F238E27FC236}">
                <a16:creationId xmlns:a16="http://schemas.microsoft.com/office/drawing/2014/main" id="{537AD52B-0540-D420-3889-21C48B225D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015" y="973831"/>
            <a:ext cx="5013970" cy="491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459527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number of points&#10;&#10;Description automatically generated">
            <a:extLst>
              <a:ext uri="{FF2B5EF4-FFF2-40B4-BE49-F238E27FC236}">
                <a16:creationId xmlns:a16="http://schemas.microsoft.com/office/drawing/2014/main" id="{7DC3EF00-97F7-2A0A-E855-A48461F2EF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771" y="1394456"/>
            <a:ext cx="5108458" cy="4069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103332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1230998" y="2849752"/>
            <a:ext cx="9261967" cy="772716"/>
          </a:xfrm>
        </p:spPr>
        <p:txBody>
          <a:bodyPr>
            <a:normAutofit fontScale="62500" lnSpcReduction="20000"/>
          </a:bodyPr>
          <a:lstStyle/>
          <a:p>
            <a:r>
              <a:rPr lang="is-IS" dirty="0"/>
              <a:t>Box 4</a:t>
            </a:r>
          </a:p>
          <a:p>
            <a:r>
              <a:rPr lang="is-IS" dirty="0" err="1"/>
              <a:t>Fiscal</a:t>
            </a:r>
            <a:r>
              <a:rPr lang="is-IS" dirty="0"/>
              <a:t> </a:t>
            </a:r>
            <a:r>
              <a:rPr lang="is-IS" dirty="0" err="1"/>
              <a:t>budget</a:t>
            </a:r>
            <a:r>
              <a:rPr lang="is-IS" dirty="0"/>
              <a:t> </a:t>
            </a:r>
            <a:r>
              <a:rPr lang="is-IS" dirty="0" err="1"/>
              <a:t>proposal</a:t>
            </a:r>
            <a:r>
              <a:rPr lang="is-IS" dirty="0"/>
              <a:t> for 2025</a:t>
            </a:r>
          </a:p>
        </p:txBody>
      </p:sp>
    </p:spTree>
    <p:extLst>
      <p:ext uri="{BB962C8B-B14F-4D97-AF65-F5344CB8AC3E}">
        <p14:creationId xmlns:p14="http://schemas.microsoft.com/office/powerpoint/2010/main" val="324589863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financial budget&#10;&#10;Description automatically generated with medium confidence">
            <a:extLst>
              <a:ext uri="{FF2B5EF4-FFF2-40B4-BE49-F238E27FC236}">
                <a16:creationId xmlns:a16="http://schemas.microsoft.com/office/drawing/2014/main" id="{B6990883-FCE4-7378-1723-C25F8601A6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867" y="972307"/>
            <a:ext cx="5096266" cy="4913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472707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showing the growth of the federal budget&#10;&#10;Description automatically generated">
            <a:extLst>
              <a:ext uri="{FF2B5EF4-FFF2-40B4-BE49-F238E27FC236}">
                <a16:creationId xmlns:a16="http://schemas.microsoft.com/office/drawing/2014/main" id="{B6914A31-8812-7FDA-5286-6C8FB58D09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299" y="1158235"/>
            <a:ext cx="5041402" cy="454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99725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1230998" y="2849752"/>
            <a:ext cx="9261967" cy="772716"/>
          </a:xfrm>
        </p:spPr>
        <p:txBody>
          <a:bodyPr>
            <a:normAutofit fontScale="62500" lnSpcReduction="20000"/>
          </a:bodyPr>
          <a:lstStyle/>
          <a:p>
            <a:r>
              <a:rPr lang="is-IS" dirty="0"/>
              <a:t>Box 5</a:t>
            </a:r>
          </a:p>
          <a:p>
            <a:r>
              <a:rPr lang="en-US" dirty="0"/>
              <a:t>The Central Bank´s macroeconomic forecast 2023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4155121297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graph of growth&#10;&#10;Description automatically generated with medium confidence">
            <a:extLst>
              <a:ext uri="{FF2B5EF4-FFF2-40B4-BE49-F238E27FC236}">
                <a16:creationId xmlns:a16="http://schemas.microsoft.com/office/drawing/2014/main" id="{156DB265-9EA6-E9EB-C58A-5981742396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163" y="1196335"/>
            <a:ext cx="4931674" cy="446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596093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with lines and numbers&#10;&#10;Description automatically generated">
            <a:extLst>
              <a:ext uri="{FF2B5EF4-FFF2-40B4-BE49-F238E27FC236}">
                <a16:creationId xmlns:a16="http://schemas.microsoft.com/office/drawing/2014/main" id="{58D59647-788E-6056-48E2-D300C8069F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727" y="877819"/>
            <a:ext cx="5050546" cy="510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8541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a graph of different colored lines&#10;&#10;Description automatically generated with medium confidence">
            <a:extLst>
              <a:ext uri="{FF2B5EF4-FFF2-40B4-BE49-F238E27FC236}">
                <a16:creationId xmlns:a16="http://schemas.microsoft.com/office/drawing/2014/main" id="{B71E00A3-2122-9AFF-B5D9-435B5A7FD0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015" y="801618"/>
            <a:ext cx="5013970" cy="525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673970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blue bars&#10;&#10;Description automatically generated with medium confidence">
            <a:extLst>
              <a:ext uri="{FF2B5EF4-FFF2-40B4-BE49-F238E27FC236}">
                <a16:creationId xmlns:a16="http://schemas.microsoft.com/office/drawing/2014/main" id="{D0811CAC-F962-AF4C-E4BA-CFBA88B812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163" y="1103371"/>
            <a:ext cx="4931674" cy="465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985407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number of blue bars&#10;&#10;Description automatically generated with medium confidence">
            <a:extLst>
              <a:ext uri="{FF2B5EF4-FFF2-40B4-BE49-F238E27FC236}">
                <a16:creationId xmlns:a16="http://schemas.microsoft.com/office/drawing/2014/main" id="{D75EC884-D7C2-490A-2D8C-F1471F8AD4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251" y="1103371"/>
            <a:ext cx="5047498" cy="465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472302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the number of household savings rate&#10;&#10;Description automatically generated with medium confidence">
            <a:extLst>
              <a:ext uri="{FF2B5EF4-FFF2-40B4-BE49-F238E27FC236}">
                <a16:creationId xmlns:a16="http://schemas.microsoft.com/office/drawing/2014/main" id="{FA77D13E-3DBB-FEB5-E316-5DF1049489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015" y="1170427"/>
            <a:ext cx="5013970" cy="4517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7240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bar graph&#10;&#10;Description automatically generated with medium confidence">
            <a:extLst>
              <a:ext uri="{FF2B5EF4-FFF2-40B4-BE49-F238E27FC236}">
                <a16:creationId xmlns:a16="http://schemas.microsoft.com/office/drawing/2014/main" id="{F5A4343D-A91F-4C44-9CEA-705D973706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883" y="1499612"/>
            <a:ext cx="8586233" cy="3858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150832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business investment&#10;&#10;Description automatically generated">
            <a:extLst>
              <a:ext uri="{FF2B5EF4-FFF2-40B4-BE49-F238E27FC236}">
                <a16:creationId xmlns:a16="http://schemas.microsoft.com/office/drawing/2014/main" id="{224B9BCB-C5C3-FC9A-849F-415B4E7287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919" y="1107943"/>
            <a:ext cx="5026162" cy="4642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352462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different colored bars&#10;&#10;Description automatically generated">
            <a:extLst>
              <a:ext uri="{FF2B5EF4-FFF2-40B4-BE49-F238E27FC236}">
                <a16:creationId xmlns:a16="http://schemas.microsoft.com/office/drawing/2014/main" id="{E4E847E2-BB00-8344-99A5-F8BE3AF4CE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395" y="984499"/>
            <a:ext cx="5029210" cy="4889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0602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number of bars&#10;&#10;Description automatically generated with medium confidence">
            <a:extLst>
              <a:ext uri="{FF2B5EF4-FFF2-40B4-BE49-F238E27FC236}">
                <a16:creationId xmlns:a16="http://schemas.microsoft.com/office/drawing/2014/main" id="{73D0E662-9579-F465-CCAB-49EB6624C1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247" y="826002"/>
            <a:ext cx="5111506" cy="5205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376712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graph&#10;&#10;Description automatically generated">
            <a:extLst>
              <a:ext uri="{FF2B5EF4-FFF2-40B4-BE49-F238E27FC236}">
                <a16:creationId xmlns:a16="http://schemas.microsoft.com/office/drawing/2014/main" id="{AE49ADFE-BC7D-4AF3-CA4F-AFB3496505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887" y="1490468"/>
            <a:ext cx="8522225" cy="387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088892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growth in a year&#10;&#10;Description automatically generated with medium confidence">
            <a:extLst>
              <a:ext uri="{FF2B5EF4-FFF2-40B4-BE49-F238E27FC236}">
                <a16:creationId xmlns:a16="http://schemas.microsoft.com/office/drawing/2014/main" id="{4CFBD74E-3922-C807-7EA9-C289B51DDD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639" y="1303015"/>
            <a:ext cx="4934722" cy="4251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94011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with a line&#10;&#10;Description automatically generated">
            <a:extLst>
              <a:ext uri="{FF2B5EF4-FFF2-40B4-BE49-F238E27FC236}">
                <a16:creationId xmlns:a16="http://schemas.microsoft.com/office/drawing/2014/main" id="{419AD450-8C0A-C8E4-E267-9BE6C0AAA0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631" y="1135375"/>
            <a:ext cx="5062738" cy="4587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1905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different types of prices&#10;&#10;Description automatically generated">
            <a:extLst>
              <a:ext uri="{FF2B5EF4-FFF2-40B4-BE49-F238E27FC236}">
                <a16:creationId xmlns:a16="http://schemas.microsoft.com/office/drawing/2014/main" id="{BF282E9D-78F8-758C-F7DD-8C095B942E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163" y="1007359"/>
            <a:ext cx="4931674" cy="4843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6367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a number of people&#10;&#10;Description automatically generated with medium confidence">
            <a:extLst>
              <a:ext uri="{FF2B5EF4-FFF2-40B4-BE49-F238E27FC236}">
                <a16:creationId xmlns:a16="http://schemas.microsoft.com/office/drawing/2014/main" id="{849FAFFE-2B16-3F68-785C-0A7BB3C7F8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015" y="723894"/>
            <a:ext cx="5013970" cy="5410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326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a financial graph&#10;&#10;Description automatically generated with medium confidence">
            <a:extLst>
              <a:ext uri="{FF2B5EF4-FFF2-40B4-BE49-F238E27FC236}">
                <a16:creationId xmlns:a16="http://schemas.microsoft.com/office/drawing/2014/main" id="{74F72461-4CF0-54D6-7533-4DFE22764C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487" y="970783"/>
            <a:ext cx="5081026" cy="4916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3386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a financial report&#10;&#10;Description automatically generated with medium confidence">
            <a:extLst>
              <a:ext uri="{FF2B5EF4-FFF2-40B4-BE49-F238E27FC236}">
                <a16:creationId xmlns:a16="http://schemas.microsoft.com/office/drawing/2014/main" id="{9B16293E-A58C-559C-01CE-6CD50A00A9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299" y="833622"/>
            <a:ext cx="5041402" cy="5190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8705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the government bond yields&#10;&#10;Description automatically generated">
            <a:extLst>
              <a:ext uri="{FF2B5EF4-FFF2-40B4-BE49-F238E27FC236}">
                <a16:creationId xmlns:a16="http://schemas.microsoft.com/office/drawing/2014/main" id="{8B2AD9D1-3848-63AA-446B-D412E80617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775" y="1225291"/>
            <a:ext cx="5044450" cy="440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2101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different colored lines and numbers&#10;&#10;Description automatically generated">
            <a:extLst>
              <a:ext uri="{FF2B5EF4-FFF2-40B4-BE49-F238E27FC236}">
                <a16:creationId xmlns:a16="http://schemas.microsoft.com/office/drawing/2014/main" id="{98C18B9B-C1B6-B861-9286-4E31711987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631" y="993643"/>
            <a:ext cx="5062738" cy="487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2042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different types of products&#10;&#10;Description automatically generated">
            <a:extLst>
              <a:ext uri="{FF2B5EF4-FFF2-40B4-BE49-F238E27FC236}">
                <a16:creationId xmlns:a16="http://schemas.microsoft.com/office/drawing/2014/main" id="{54E46314-A1DF-552D-1296-6B4BE06251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290" y="557778"/>
            <a:ext cx="5169419" cy="5742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307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1230998" y="2849752"/>
            <a:ext cx="9261967" cy="772716"/>
          </a:xfrm>
        </p:spPr>
        <p:txBody>
          <a:bodyPr>
            <a:normAutofit/>
          </a:bodyPr>
          <a:lstStyle/>
          <a:p>
            <a:r>
              <a:rPr lang="is-IS" dirty="0"/>
              <a:t>I </a:t>
            </a:r>
            <a:r>
              <a:rPr lang="is-IS" dirty="0" err="1"/>
              <a:t>The</a:t>
            </a:r>
            <a:r>
              <a:rPr lang="is-IS" dirty="0"/>
              <a:t> </a:t>
            </a:r>
            <a:r>
              <a:rPr lang="is-IS" dirty="0" err="1"/>
              <a:t>global</a:t>
            </a:r>
            <a:r>
              <a:rPr lang="is-IS" dirty="0"/>
              <a:t> </a:t>
            </a:r>
            <a:r>
              <a:rPr lang="is-IS" dirty="0" err="1"/>
              <a:t>economy</a:t>
            </a:r>
            <a:r>
              <a:rPr lang="is-IS" dirty="0"/>
              <a:t> </a:t>
            </a:r>
            <a:r>
              <a:rPr lang="is-IS" dirty="0" err="1"/>
              <a:t>and</a:t>
            </a:r>
            <a:r>
              <a:rPr lang="is-IS" dirty="0"/>
              <a:t> </a:t>
            </a:r>
            <a:r>
              <a:rPr lang="is-IS" dirty="0" err="1"/>
              <a:t>terms</a:t>
            </a:r>
            <a:r>
              <a:rPr lang="is-IS" dirty="0"/>
              <a:t> of </a:t>
            </a:r>
            <a:r>
              <a:rPr lang="is-IS" dirty="0" err="1"/>
              <a:t>trade</a:t>
            </a:r>
            <a:endParaRPr lang="is-IS" dirty="0"/>
          </a:p>
          <a:p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13226067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oil prices&#10;&#10;Description automatically generated">
            <a:extLst>
              <a:ext uri="{FF2B5EF4-FFF2-40B4-BE49-F238E27FC236}">
                <a16:creationId xmlns:a16="http://schemas.microsoft.com/office/drawing/2014/main" id="{DBAE9018-079B-829D-2775-7C5EAA21AC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251" y="986023"/>
            <a:ext cx="5047498" cy="4885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3027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oil prices&#10;&#10;Description automatically generated">
            <a:extLst>
              <a:ext uri="{FF2B5EF4-FFF2-40B4-BE49-F238E27FC236}">
                <a16:creationId xmlns:a16="http://schemas.microsoft.com/office/drawing/2014/main" id="{B863BD31-F281-3BC1-21DC-D5F3B2B217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107" y="1124707"/>
            <a:ext cx="5065786" cy="4608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9157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the price of the stock market&#10;&#10;Description automatically generated">
            <a:extLst>
              <a:ext uri="{FF2B5EF4-FFF2-40B4-BE49-F238E27FC236}">
                <a16:creationId xmlns:a16="http://schemas.microsoft.com/office/drawing/2014/main" id="{DF02103A-F8DB-E677-7678-D8AF86B1CE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675" y="964687"/>
            <a:ext cx="5120650" cy="492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0299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the price of agricultural products&#10;&#10;Description automatically generated">
            <a:extLst>
              <a:ext uri="{FF2B5EF4-FFF2-40B4-BE49-F238E27FC236}">
                <a16:creationId xmlns:a16="http://schemas.microsoft.com/office/drawing/2014/main" id="{5FCD7D51-7A4C-7D11-32A6-5D4D3629AB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627" y="1091179"/>
            <a:ext cx="5126746" cy="4675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6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trade with blue and orange lines&#10;&#10;Description automatically generated">
            <a:extLst>
              <a:ext uri="{FF2B5EF4-FFF2-40B4-BE49-F238E27FC236}">
                <a16:creationId xmlns:a16="http://schemas.microsoft.com/office/drawing/2014/main" id="{79436A2E-9279-146B-37EF-F2B68C8211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059" y="890011"/>
            <a:ext cx="5071882" cy="5077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7654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a line&#10;&#10;Description automatically generated">
            <a:extLst>
              <a:ext uri="{FF2B5EF4-FFF2-40B4-BE49-F238E27FC236}">
                <a16:creationId xmlns:a16="http://schemas.microsoft.com/office/drawing/2014/main" id="{D0A72B0A-4840-B331-7377-434ECE38D3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343" y="1368548"/>
            <a:ext cx="5099314" cy="412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296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1230998" y="2849752"/>
            <a:ext cx="9261967" cy="772716"/>
          </a:xfrm>
        </p:spPr>
        <p:txBody>
          <a:bodyPr>
            <a:normAutofit fontScale="85000" lnSpcReduction="10000"/>
          </a:bodyPr>
          <a:lstStyle/>
          <a:p>
            <a:r>
              <a:rPr lang="is-IS" dirty="0"/>
              <a:t>II </a:t>
            </a:r>
            <a:r>
              <a:rPr lang="is-IS" dirty="0" err="1"/>
              <a:t>Monetary</a:t>
            </a:r>
            <a:r>
              <a:rPr lang="is-IS" dirty="0"/>
              <a:t> </a:t>
            </a:r>
            <a:r>
              <a:rPr lang="is-IS" dirty="0" err="1"/>
              <a:t>policy</a:t>
            </a:r>
            <a:r>
              <a:rPr lang="is-IS" dirty="0"/>
              <a:t> </a:t>
            </a:r>
            <a:r>
              <a:rPr lang="is-IS" dirty="0" err="1"/>
              <a:t>and</a:t>
            </a:r>
            <a:r>
              <a:rPr lang="is-IS" dirty="0"/>
              <a:t> </a:t>
            </a:r>
            <a:r>
              <a:rPr lang="is-IS" dirty="0" err="1"/>
              <a:t>domestic</a:t>
            </a:r>
            <a:r>
              <a:rPr lang="is-IS" dirty="0"/>
              <a:t> </a:t>
            </a:r>
            <a:r>
              <a:rPr lang="is-IS" dirty="0" err="1"/>
              <a:t>financial</a:t>
            </a:r>
            <a:r>
              <a:rPr lang="is-IS" dirty="0"/>
              <a:t> markets</a:t>
            </a:r>
          </a:p>
          <a:p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2818990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a market&#10;&#10;Description automatically generated with medium confidence">
            <a:extLst>
              <a:ext uri="{FF2B5EF4-FFF2-40B4-BE49-F238E27FC236}">
                <a16:creationId xmlns:a16="http://schemas.microsoft.com/office/drawing/2014/main" id="{96EE3EC4-1CF6-EBFA-A729-C9D43BB4E4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679" y="752850"/>
            <a:ext cx="5056642" cy="5352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7389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a financial graph&#10;&#10;Description automatically generated with medium confidence">
            <a:extLst>
              <a:ext uri="{FF2B5EF4-FFF2-40B4-BE49-F238E27FC236}">
                <a16:creationId xmlns:a16="http://schemas.microsoft.com/office/drawing/2014/main" id="{D5B62CE0-6004-6D41-5741-B5FB6B8A08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159" y="524250"/>
            <a:ext cx="4995682" cy="580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1050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a number of different colored lines&#10;&#10;Description automatically generated with medium confidence">
            <a:extLst>
              <a:ext uri="{FF2B5EF4-FFF2-40B4-BE49-F238E27FC236}">
                <a16:creationId xmlns:a16="http://schemas.microsoft.com/office/drawing/2014/main" id="{3120DB91-7484-4EDE-ECD8-2657D675F2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159" y="932683"/>
            <a:ext cx="4995682" cy="499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5076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a graph showing the growth of a trading partner&#10;&#10;Description automatically generated">
            <a:extLst>
              <a:ext uri="{FF2B5EF4-FFF2-40B4-BE49-F238E27FC236}">
                <a16:creationId xmlns:a16="http://schemas.microsoft.com/office/drawing/2014/main" id="{E214C339-1186-8DFD-EBFF-BB29296803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587" y="1136899"/>
            <a:ext cx="5004826" cy="4584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8131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a graph with blue and orange squares&#10;&#10;Description automatically generated with medium confidence">
            <a:extLst>
              <a:ext uri="{FF2B5EF4-FFF2-40B4-BE49-F238E27FC236}">
                <a16:creationId xmlns:a16="http://schemas.microsoft.com/office/drawing/2014/main" id="{040F2F2D-1459-CED4-D630-A65E49C625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430" y="995167"/>
            <a:ext cx="5215139" cy="4867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4185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a currency exchange rate&#10;&#10;Description automatically generated">
            <a:extLst>
              <a:ext uri="{FF2B5EF4-FFF2-40B4-BE49-F238E27FC236}">
                <a16:creationId xmlns:a16="http://schemas.microsoft.com/office/drawing/2014/main" id="{D39F9585-2351-9DDA-BBB7-079563601C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347" y="1371596"/>
            <a:ext cx="5035306" cy="411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6290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a financial graph&#10;&#10;Description automatically generated with medium confidence">
            <a:extLst>
              <a:ext uri="{FF2B5EF4-FFF2-40B4-BE49-F238E27FC236}">
                <a16:creationId xmlns:a16="http://schemas.microsoft.com/office/drawing/2014/main" id="{A0C89340-2E41-DF5E-E2B4-758307F007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439" y="1077463"/>
            <a:ext cx="5087122" cy="470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0551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a currency exchange rate&#10;&#10;Description automatically generated">
            <a:extLst>
              <a:ext uri="{FF2B5EF4-FFF2-40B4-BE49-F238E27FC236}">
                <a16:creationId xmlns:a16="http://schemas.microsoft.com/office/drawing/2014/main" id="{E2EDCD8D-841F-07DC-4F59-D042C9DBC1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727" y="1359404"/>
            <a:ext cx="5050546" cy="4139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397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a company&#10;&#10;Description automatically generated with medium confidence">
            <a:extLst>
              <a:ext uri="{FF2B5EF4-FFF2-40B4-BE49-F238E27FC236}">
                <a16:creationId xmlns:a16="http://schemas.microsoft.com/office/drawing/2014/main" id="{EBA9EEBB-327F-67BA-2CC5-0D22CE9E3E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391" y="937255"/>
            <a:ext cx="5093218" cy="498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5025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a credit system&#10;&#10;Description automatically generated">
            <a:extLst>
              <a:ext uri="{FF2B5EF4-FFF2-40B4-BE49-F238E27FC236}">
                <a16:creationId xmlns:a16="http://schemas.microsoft.com/office/drawing/2014/main" id="{0E54755E-57B4-910B-2184-B3664D893F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963" y="934207"/>
            <a:ext cx="5084074" cy="4989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9761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a financial graph&#10;&#10;Description automatically generated with medium confidence">
            <a:extLst>
              <a:ext uri="{FF2B5EF4-FFF2-40B4-BE49-F238E27FC236}">
                <a16:creationId xmlns:a16="http://schemas.microsoft.com/office/drawing/2014/main" id="{379988DF-7BE0-F0A2-ED73-975B73593C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483" y="982975"/>
            <a:ext cx="5145034" cy="489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0343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a financial report&#10;&#10;Description automatically generated with medium confidence">
            <a:extLst>
              <a:ext uri="{FF2B5EF4-FFF2-40B4-BE49-F238E27FC236}">
                <a16:creationId xmlns:a16="http://schemas.microsoft.com/office/drawing/2014/main" id="{94D09EAE-B9B2-563C-F32A-BC04F9268D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483" y="729990"/>
            <a:ext cx="5145034" cy="539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5675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a number of home purchase agreements&#10;&#10;Description automatically generated">
            <a:extLst>
              <a:ext uri="{FF2B5EF4-FFF2-40B4-BE49-F238E27FC236}">
                <a16:creationId xmlns:a16="http://schemas.microsoft.com/office/drawing/2014/main" id="{487790FC-E36F-ECF0-5138-640CD4090E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814" y="821430"/>
            <a:ext cx="5166371" cy="5215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8591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a house price&#10;&#10;Description automatically generated">
            <a:extLst>
              <a:ext uri="{FF2B5EF4-FFF2-40B4-BE49-F238E27FC236}">
                <a16:creationId xmlns:a16="http://schemas.microsoft.com/office/drawing/2014/main" id="{DBC724E7-35E7-E156-882C-3A0739D273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015" y="1095751"/>
            <a:ext cx="5013970" cy="4666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9764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a graph with text&#10;&#10;Description automatically generated with medium confidence">
            <a:extLst>
              <a:ext uri="{FF2B5EF4-FFF2-40B4-BE49-F238E27FC236}">
                <a16:creationId xmlns:a16="http://schemas.microsoft.com/office/drawing/2014/main" id="{8BF12D1C-EEA2-2216-DBB1-4CD6046323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418" y="932683"/>
            <a:ext cx="5407163" cy="499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7287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a number of residential properties&#10;&#10;Description automatically generated">
            <a:extLst>
              <a:ext uri="{FF2B5EF4-FFF2-40B4-BE49-F238E27FC236}">
                <a16:creationId xmlns:a16="http://schemas.microsoft.com/office/drawing/2014/main" id="{836EAAF4-F24B-5786-AA93-7DE0CF8C43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539" y="905251"/>
            <a:ext cx="5010922" cy="504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4540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sales and properties&#10;&#10;Description automatically generated with medium confidence">
            <a:extLst>
              <a:ext uri="{FF2B5EF4-FFF2-40B4-BE49-F238E27FC236}">
                <a16:creationId xmlns:a16="http://schemas.microsoft.com/office/drawing/2014/main" id="{7B39CF8D-BD1D-CAA2-92D3-A6E4B7E4A6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343" y="842766"/>
            <a:ext cx="5099314" cy="5172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8229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a number of companies&#10;&#10;Description automatically generated">
            <a:extLst>
              <a:ext uri="{FF2B5EF4-FFF2-40B4-BE49-F238E27FC236}">
                <a16:creationId xmlns:a16="http://schemas.microsoft.com/office/drawing/2014/main" id="{B1886254-6E1F-1EC6-CA85-9B633B3D6F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919" y="1001263"/>
            <a:ext cx="5026162" cy="485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14372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a graph showing the rise of mortgages&#10;&#10;Description automatically generated">
            <a:extLst>
              <a:ext uri="{FF2B5EF4-FFF2-40B4-BE49-F238E27FC236}">
                <a16:creationId xmlns:a16="http://schemas.microsoft.com/office/drawing/2014/main" id="{7D3DA38C-A6D3-E674-51EE-0B03C01D0B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439" y="681222"/>
            <a:ext cx="5087122" cy="5495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49335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a graph showing the amount of disposable income&#10;&#10;Description automatically generated">
            <a:extLst>
              <a:ext uri="{FF2B5EF4-FFF2-40B4-BE49-F238E27FC236}">
                <a16:creationId xmlns:a16="http://schemas.microsoft.com/office/drawing/2014/main" id="{5C0EBC23-0FCA-A5E3-4247-A3CAA2E8B5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963" y="1271011"/>
            <a:ext cx="5084074" cy="4315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3541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market&#10;&#10;Description automatically generated with medium confidence">
            <a:extLst>
              <a:ext uri="{FF2B5EF4-FFF2-40B4-BE49-F238E27FC236}">
                <a16:creationId xmlns:a16="http://schemas.microsoft.com/office/drawing/2014/main" id="{08784977-E696-D0B0-76C5-26212A5B9D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618" y="586734"/>
            <a:ext cx="5254763" cy="5684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3854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1230998" y="2849752"/>
            <a:ext cx="9261967" cy="772716"/>
          </a:xfrm>
        </p:spPr>
        <p:txBody>
          <a:bodyPr>
            <a:normAutofit/>
          </a:bodyPr>
          <a:lstStyle/>
          <a:p>
            <a:r>
              <a:rPr lang="is-IS" dirty="0"/>
              <a:t>III </a:t>
            </a:r>
            <a:r>
              <a:rPr lang="is-IS" dirty="0" err="1"/>
              <a:t>Demand</a:t>
            </a:r>
            <a:r>
              <a:rPr lang="is-IS" dirty="0"/>
              <a:t> </a:t>
            </a:r>
            <a:r>
              <a:rPr lang="is-IS" dirty="0" err="1"/>
              <a:t>and</a:t>
            </a:r>
            <a:r>
              <a:rPr lang="is-IS" dirty="0"/>
              <a:t> GDP </a:t>
            </a:r>
            <a:r>
              <a:rPr lang="is-IS" dirty="0" err="1"/>
              <a:t>growth</a:t>
            </a:r>
            <a:endParaRPr lang="is-IS" dirty="0"/>
          </a:p>
          <a:p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373399838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a graph showing the amount of disposable income&#10;&#10;Description automatically generated">
            <a:extLst>
              <a:ext uri="{FF2B5EF4-FFF2-40B4-BE49-F238E27FC236}">
                <a16:creationId xmlns:a16="http://schemas.microsoft.com/office/drawing/2014/main" id="{AC9AEFED-63D7-4759-1B86-63D6001EB2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535" y="1011931"/>
            <a:ext cx="5074930" cy="4834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70845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a number of people&#10;&#10;Description automatically generated with medium confidence">
            <a:extLst>
              <a:ext uri="{FF2B5EF4-FFF2-40B4-BE49-F238E27FC236}">
                <a16:creationId xmlns:a16="http://schemas.microsoft.com/office/drawing/2014/main" id="{047CB0DA-13D0-D46C-96D6-A0580A44C8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343" y="908299"/>
            <a:ext cx="5099314" cy="504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17695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a chart&#10;&#10;Description automatically generated with medium confidence">
            <a:extLst>
              <a:ext uri="{FF2B5EF4-FFF2-40B4-BE49-F238E27FC236}">
                <a16:creationId xmlns:a16="http://schemas.microsoft.com/office/drawing/2014/main" id="{5F087DB3-C376-9C7C-4EFB-E0F4E6A86C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115" y="1202431"/>
            <a:ext cx="4937770" cy="4453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5816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a graph with numbers and lines&#10;&#10;Description automatically generated with medium confidence">
            <a:extLst>
              <a:ext uri="{FF2B5EF4-FFF2-40B4-BE49-F238E27FC236}">
                <a16:creationId xmlns:a16="http://schemas.microsoft.com/office/drawing/2014/main" id="{627DA5BC-CC24-1751-C876-66E8ECAD8B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011" y="943351"/>
            <a:ext cx="5077978" cy="497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00211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a graph showing the growth of a number of percent&#10;&#10;Description automatically generated with medium confidence">
            <a:extLst>
              <a:ext uri="{FF2B5EF4-FFF2-40B4-BE49-F238E27FC236}">
                <a16:creationId xmlns:a16="http://schemas.microsoft.com/office/drawing/2014/main" id="{65A10213-CDAB-CD70-E8F2-911C543CD0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963" y="1399028"/>
            <a:ext cx="5084074" cy="405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38435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a business investment&#10;&#10;Description automatically generated with medium confidence">
            <a:extLst>
              <a:ext uri="{FF2B5EF4-FFF2-40B4-BE49-F238E27FC236}">
                <a16:creationId xmlns:a16="http://schemas.microsoft.com/office/drawing/2014/main" id="{AF4D60FB-4AF3-F571-8BBF-99064BEC66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606" y="867151"/>
            <a:ext cx="5446787" cy="512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38616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a financial report&#10;&#10;Description automatically generated with medium confidence">
            <a:extLst>
              <a:ext uri="{FF2B5EF4-FFF2-40B4-BE49-F238E27FC236}">
                <a16:creationId xmlns:a16="http://schemas.microsoft.com/office/drawing/2014/main" id="{04F86B7E-F20D-CED0-2ADF-1E67E25005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959" y="845814"/>
            <a:ext cx="5148082" cy="5166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94191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a business investment&#10;&#10;Description automatically generated with medium confidence">
            <a:extLst>
              <a:ext uri="{FF2B5EF4-FFF2-40B4-BE49-F238E27FC236}">
                <a16:creationId xmlns:a16="http://schemas.microsoft.com/office/drawing/2014/main" id="{7AB3012A-A261-BB2C-4AD4-3E04E76E2A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242" y="736086"/>
            <a:ext cx="5175515" cy="538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58103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a graph with blue and orange lines&#10;&#10;Description automatically generated">
            <a:extLst>
              <a:ext uri="{FF2B5EF4-FFF2-40B4-BE49-F238E27FC236}">
                <a16:creationId xmlns:a16="http://schemas.microsoft.com/office/drawing/2014/main" id="{475C2D9E-1B22-8AF1-8297-0AA6241FA9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814" y="647694"/>
            <a:ext cx="5166371" cy="5562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9223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a construction company&#10;&#10;Description automatically generated with medium confidence">
            <a:extLst>
              <a:ext uri="{FF2B5EF4-FFF2-40B4-BE49-F238E27FC236}">
                <a16:creationId xmlns:a16="http://schemas.microsoft.com/office/drawing/2014/main" id="{B186865C-EF89-1D51-DC4E-9BC97BA56D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762" y="665982"/>
            <a:ext cx="5236475" cy="552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30632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different colored bars&#10;&#10;Description automatically generated">
            <a:extLst>
              <a:ext uri="{FF2B5EF4-FFF2-40B4-BE49-F238E27FC236}">
                <a16:creationId xmlns:a16="http://schemas.microsoft.com/office/drawing/2014/main" id="{74EC4EE5-6AD3-0C08-3DBE-3D24F8BBD0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430" y="633978"/>
            <a:ext cx="5215139" cy="5590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44069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a line graph&#10;&#10;Description automatically generated with medium confidence">
            <a:extLst>
              <a:ext uri="{FF2B5EF4-FFF2-40B4-BE49-F238E27FC236}">
                <a16:creationId xmlns:a16="http://schemas.microsoft.com/office/drawing/2014/main" id="{A9FBC4CD-D69F-9E0A-AABF-F9956EA0B8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963" y="1345688"/>
            <a:ext cx="5084074" cy="416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00352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a graph with numbers and lines&#10;&#10;Description automatically generated with medium confidence">
            <a:extLst>
              <a:ext uri="{FF2B5EF4-FFF2-40B4-BE49-F238E27FC236}">
                <a16:creationId xmlns:a16="http://schemas.microsoft.com/office/drawing/2014/main" id="{026226EF-4AF7-DB96-B090-2DDC60EBAA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487" y="1094227"/>
            <a:ext cx="5081026" cy="4669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89868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the change in government&#10;&#10;Description automatically generated">
            <a:extLst>
              <a:ext uri="{FF2B5EF4-FFF2-40B4-BE49-F238E27FC236}">
                <a16:creationId xmlns:a16="http://schemas.microsoft.com/office/drawing/2014/main" id="{C8774CE6-78F3-ED86-C26B-1F7E06E3BC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631" y="996691"/>
            <a:ext cx="5062738" cy="4864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0545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the countries/regions&#10;&#10;Description automatically generated with medium confidence">
            <a:extLst>
              <a:ext uri="{FF2B5EF4-FFF2-40B4-BE49-F238E27FC236}">
                <a16:creationId xmlns:a16="http://schemas.microsoft.com/office/drawing/2014/main" id="{2B5A9023-C69E-EBE0-8C9F-3F74668D7F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631" y="929635"/>
            <a:ext cx="5062738" cy="499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5157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a graph of different colored bars&#10;&#10;Description automatically generated with medium confidence">
            <a:extLst>
              <a:ext uri="{FF2B5EF4-FFF2-40B4-BE49-F238E27FC236}">
                <a16:creationId xmlns:a16="http://schemas.microsoft.com/office/drawing/2014/main" id="{40FD8291-2E66-2812-8EAC-726AD197EB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483" y="707130"/>
            <a:ext cx="5145034" cy="544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01012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aph of a travel report&#10;&#10;Description automatically generated with medium confidence">
            <a:extLst>
              <a:ext uri="{FF2B5EF4-FFF2-40B4-BE49-F238E27FC236}">
                <a16:creationId xmlns:a16="http://schemas.microsoft.com/office/drawing/2014/main" id="{80F63158-0AA9-F75C-6617-DDAAF96DA9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483" y="749802"/>
            <a:ext cx="5145034" cy="5358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7098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different colored bars&#10;&#10;Description automatically generated">
            <a:extLst>
              <a:ext uri="{FF2B5EF4-FFF2-40B4-BE49-F238E27FC236}">
                <a16:creationId xmlns:a16="http://schemas.microsoft.com/office/drawing/2014/main" id="{6D0C5B8B-15AA-62F0-2574-4016102624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758" y="874771"/>
            <a:ext cx="5300483" cy="5108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82803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flight results&#10;&#10;Description automatically generated">
            <a:extLst>
              <a:ext uri="{FF2B5EF4-FFF2-40B4-BE49-F238E27FC236}">
                <a16:creationId xmlns:a16="http://schemas.microsoft.com/office/drawing/2014/main" id="{A65233DC-444F-95BD-C099-9AE890CF9E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718" y="528822"/>
            <a:ext cx="5178563" cy="580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63903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different colored bars&#10;&#10;Description automatically generated with medium confidence">
            <a:extLst>
              <a:ext uri="{FF2B5EF4-FFF2-40B4-BE49-F238E27FC236}">
                <a16:creationId xmlns:a16="http://schemas.microsoft.com/office/drawing/2014/main" id="{65A632CB-9E9C-9E8F-AB68-67D32DD189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959" y="752850"/>
            <a:ext cx="5148082" cy="5352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90926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different colored bars&#10;&#10;Description automatically generated">
            <a:extLst>
              <a:ext uri="{FF2B5EF4-FFF2-40B4-BE49-F238E27FC236}">
                <a16:creationId xmlns:a16="http://schemas.microsoft.com/office/drawing/2014/main" id="{8BB95C57-A808-5C49-E693-A157A1E607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863" y="944875"/>
            <a:ext cx="5160274" cy="496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37624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a number of goods and services&#10;&#10;Description automatically generated">
            <a:extLst>
              <a:ext uri="{FF2B5EF4-FFF2-40B4-BE49-F238E27FC236}">
                <a16:creationId xmlns:a16="http://schemas.microsoft.com/office/drawing/2014/main" id="{486368EF-12F7-B7B2-14FD-A5107E14F6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439" y="1039363"/>
            <a:ext cx="5087122" cy="4779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27718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a financial investment&#10;&#10;Description automatically generated with medium confidence">
            <a:extLst>
              <a:ext uri="{FF2B5EF4-FFF2-40B4-BE49-F238E27FC236}">
                <a16:creationId xmlns:a16="http://schemas.microsoft.com/office/drawing/2014/main" id="{CFB8B87B-DAB5-4617-E4F4-14D7023477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483" y="975355"/>
            <a:ext cx="5145034" cy="490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09061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a number of different colored bars&#10;&#10;Description automatically generated with medium confidence">
            <a:extLst>
              <a:ext uri="{FF2B5EF4-FFF2-40B4-BE49-F238E27FC236}">
                <a16:creationId xmlns:a16="http://schemas.microsoft.com/office/drawing/2014/main" id="{810E2114-3886-0A4F-C864-133A6A6908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526" y="932683"/>
            <a:ext cx="5202947" cy="499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43794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growth and consumption&#10;&#10;Description automatically generated with medium confidence">
            <a:extLst>
              <a:ext uri="{FF2B5EF4-FFF2-40B4-BE49-F238E27FC236}">
                <a16:creationId xmlns:a16="http://schemas.microsoft.com/office/drawing/2014/main" id="{0E4A2C08-1C7F-479A-12D9-FAA6A3C2B4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483" y="816858"/>
            <a:ext cx="5145034" cy="5224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8874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a number of disposable income&#10;&#10;Description automatically generated">
            <a:extLst>
              <a:ext uri="{FF2B5EF4-FFF2-40B4-BE49-F238E27FC236}">
                <a16:creationId xmlns:a16="http://schemas.microsoft.com/office/drawing/2014/main" id="{910431E5-002E-24DD-C95B-D3D957BA64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015" y="1167379"/>
            <a:ext cx="5013970" cy="4523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24333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numbers and a number of numbers&#10;&#10;Description automatically generated with medium confidence">
            <a:extLst>
              <a:ext uri="{FF2B5EF4-FFF2-40B4-BE49-F238E27FC236}">
                <a16:creationId xmlns:a16="http://schemas.microsoft.com/office/drawing/2014/main" id="{47FB68A0-910A-C943-D717-D516832B66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631" y="1196335"/>
            <a:ext cx="5062738" cy="446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56811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with different colored lines&#10;&#10;Description automatically generated">
            <a:extLst>
              <a:ext uri="{FF2B5EF4-FFF2-40B4-BE49-F238E27FC236}">
                <a16:creationId xmlns:a16="http://schemas.microsoft.com/office/drawing/2014/main" id="{9AD38F90-7BD4-85F3-6AD0-5664D3CB0F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483" y="819906"/>
            <a:ext cx="5145034" cy="5218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41543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1230998" y="2849752"/>
            <a:ext cx="9261967" cy="772716"/>
          </a:xfrm>
        </p:spPr>
        <p:txBody>
          <a:bodyPr>
            <a:normAutofit/>
          </a:bodyPr>
          <a:lstStyle/>
          <a:p>
            <a:r>
              <a:rPr lang="is-IS" dirty="0"/>
              <a:t>IV </a:t>
            </a:r>
            <a:r>
              <a:rPr lang="is-IS" dirty="0" err="1"/>
              <a:t>Labour</a:t>
            </a:r>
            <a:r>
              <a:rPr lang="is-IS" dirty="0"/>
              <a:t> market </a:t>
            </a:r>
            <a:r>
              <a:rPr lang="is-IS" dirty="0" err="1"/>
              <a:t>and</a:t>
            </a:r>
            <a:r>
              <a:rPr lang="is-IS" dirty="0"/>
              <a:t> </a:t>
            </a:r>
            <a:r>
              <a:rPr lang="is-IS" dirty="0" err="1"/>
              <a:t>factor</a:t>
            </a:r>
            <a:r>
              <a:rPr lang="is-IS" dirty="0"/>
              <a:t> </a:t>
            </a:r>
            <a:r>
              <a:rPr lang="is-IS" dirty="0" err="1"/>
              <a:t>utilisation</a:t>
            </a:r>
            <a:endParaRPr lang="is-IS" dirty="0"/>
          </a:p>
          <a:p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208382363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a number of people&#10;&#10;Description automatically generated with medium confidence">
            <a:extLst>
              <a:ext uri="{FF2B5EF4-FFF2-40B4-BE49-F238E27FC236}">
                <a16:creationId xmlns:a16="http://schemas.microsoft.com/office/drawing/2014/main" id="{2193A62C-6620-2F2A-072A-815F5A0300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675" y="795522"/>
            <a:ext cx="5120650" cy="5266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43036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a number of people&#10;&#10;Description automatically generated with medium confidence">
            <a:extLst>
              <a:ext uri="{FF2B5EF4-FFF2-40B4-BE49-F238E27FC236}">
                <a16:creationId xmlns:a16="http://schemas.microsoft.com/office/drawing/2014/main" id="{74D6F055-2CD3-50A1-E607-2031BE618E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443" y="659886"/>
            <a:ext cx="5023114" cy="5538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30235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unemployment and unemployment&#10;&#10;Description automatically generated with medium confidence">
            <a:extLst>
              <a:ext uri="{FF2B5EF4-FFF2-40B4-BE49-F238E27FC236}">
                <a16:creationId xmlns:a16="http://schemas.microsoft.com/office/drawing/2014/main" id="{03D5391B-ED91-E0A5-1BFD-F32DD0F6C9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295" y="800094"/>
            <a:ext cx="5105410" cy="5257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15485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a company's recruitment plans&#10;&#10;Description automatically generated">
            <a:extLst>
              <a:ext uri="{FF2B5EF4-FFF2-40B4-BE49-F238E27FC236}">
                <a16:creationId xmlns:a16="http://schemas.microsoft.com/office/drawing/2014/main" id="{11EFCC9F-2189-4C75-2A6B-03B110BBE9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487" y="838194"/>
            <a:ext cx="5081026" cy="5181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90276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a job vacancy&#10;&#10;Description automatically generated with medium confidence">
            <a:extLst>
              <a:ext uri="{FF2B5EF4-FFF2-40B4-BE49-F238E27FC236}">
                <a16:creationId xmlns:a16="http://schemas.microsoft.com/office/drawing/2014/main" id="{E01947BE-2814-2245-16C6-D71DE8F66F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531" y="787902"/>
            <a:ext cx="5138938" cy="5282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74676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a number of people&#10;&#10;Description automatically generated">
            <a:extLst>
              <a:ext uri="{FF2B5EF4-FFF2-40B4-BE49-F238E27FC236}">
                <a16:creationId xmlns:a16="http://schemas.microsoft.com/office/drawing/2014/main" id="{57399500-5D57-F0F3-E247-B75B78B4DF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718" y="984499"/>
            <a:ext cx="5178563" cy="4889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53122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different hours and unemployment&#10;&#10;Description automatically generated with medium confidence">
            <a:extLst>
              <a:ext uri="{FF2B5EF4-FFF2-40B4-BE49-F238E27FC236}">
                <a16:creationId xmlns:a16="http://schemas.microsoft.com/office/drawing/2014/main" id="{88B4C4BC-F764-945D-026B-A24BAEE330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823" y="1062223"/>
            <a:ext cx="5038354" cy="473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3019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a company&#10;&#10;Description automatically generated with medium confidence">
            <a:extLst>
              <a:ext uri="{FF2B5EF4-FFF2-40B4-BE49-F238E27FC236}">
                <a16:creationId xmlns:a16="http://schemas.microsoft.com/office/drawing/2014/main" id="{1BA19FDD-9414-83F9-5D6E-A2DAE056A2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015" y="934207"/>
            <a:ext cx="5013970" cy="4989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90155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different colored bars&#10;&#10;Description automatically generated with medium confidence">
            <a:extLst>
              <a:ext uri="{FF2B5EF4-FFF2-40B4-BE49-F238E27FC236}">
                <a16:creationId xmlns:a16="http://schemas.microsoft.com/office/drawing/2014/main" id="{A4E8706D-0081-9F66-5DB0-96A419D5E7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063" y="736086"/>
            <a:ext cx="5007874" cy="538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62378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with lines and numbers&#10;&#10;Description automatically generated">
            <a:extLst>
              <a:ext uri="{FF2B5EF4-FFF2-40B4-BE49-F238E27FC236}">
                <a16:creationId xmlns:a16="http://schemas.microsoft.com/office/drawing/2014/main" id="{FC1D0F82-9432-0A68-DE6A-29F0EC9594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670" y="472434"/>
            <a:ext cx="5184659" cy="591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18078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different colored bars&#10;&#10;Description automatically generated">
            <a:extLst>
              <a:ext uri="{FF2B5EF4-FFF2-40B4-BE49-F238E27FC236}">
                <a16:creationId xmlns:a16="http://schemas.microsoft.com/office/drawing/2014/main" id="{1BE9C0A2-88B2-49AA-FEA7-D9586D25DA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967" y="896107"/>
            <a:ext cx="5020066" cy="5065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13770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financial output&#10;&#10;Description automatically generated with medium confidence">
            <a:extLst>
              <a:ext uri="{FF2B5EF4-FFF2-40B4-BE49-F238E27FC236}">
                <a16:creationId xmlns:a16="http://schemas.microsoft.com/office/drawing/2014/main" id="{2B033379-134C-25F7-1EF2-5923048F85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683" y="1403600"/>
            <a:ext cx="4992634" cy="405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81418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1230998" y="2849752"/>
            <a:ext cx="9261967" cy="772716"/>
          </a:xfrm>
        </p:spPr>
        <p:txBody>
          <a:bodyPr>
            <a:normAutofit/>
          </a:bodyPr>
          <a:lstStyle/>
          <a:p>
            <a:r>
              <a:rPr lang="is-IS" dirty="0"/>
              <a:t>V </a:t>
            </a:r>
            <a:r>
              <a:rPr lang="is-IS" dirty="0" err="1"/>
              <a:t>Inflation</a:t>
            </a:r>
            <a:endParaRPr lang="is-IS" dirty="0"/>
          </a:p>
          <a:p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265339997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growth and inflation&#10;&#10;Description automatically generated with medium confidence">
            <a:extLst>
              <a:ext uri="{FF2B5EF4-FFF2-40B4-BE49-F238E27FC236}">
                <a16:creationId xmlns:a16="http://schemas.microsoft.com/office/drawing/2014/main" id="{8F19703D-38C2-8CD4-B4DB-C8FA3E9BDF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491" y="1243579"/>
            <a:ext cx="5017018" cy="4370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42944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growth and inflation&#10;&#10;Description automatically generated with medium confidence">
            <a:extLst>
              <a:ext uri="{FF2B5EF4-FFF2-40B4-BE49-F238E27FC236}">
                <a16:creationId xmlns:a16="http://schemas.microsoft.com/office/drawing/2014/main" id="{6F52F193-1336-D027-32D2-B1ED6924F4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487" y="662934"/>
            <a:ext cx="5081026" cy="5532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13240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a cost reduction&#10;&#10;Description automatically generated with medium confidence">
            <a:extLst>
              <a:ext uri="{FF2B5EF4-FFF2-40B4-BE49-F238E27FC236}">
                <a16:creationId xmlns:a16="http://schemas.microsoft.com/office/drawing/2014/main" id="{75595FD1-E959-2DFF-4456-900AB7E41A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347" y="1039363"/>
            <a:ext cx="5035306" cy="4779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20033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B556F65E-B7FE-78AA-6F53-236763116F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011" y="778758"/>
            <a:ext cx="5077978" cy="5300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6686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a number of people with different colored lines&#10;&#10;Description automatically generated with medium confidence">
            <a:extLst>
              <a:ext uri="{FF2B5EF4-FFF2-40B4-BE49-F238E27FC236}">
                <a16:creationId xmlns:a16="http://schemas.microsoft.com/office/drawing/2014/main" id="{1B3322E1-9359-5465-1C7F-352796C9BD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491" y="1008883"/>
            <a:ext cx="5017018" cy="4840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4224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sales and retail sales&#10;&#10;Description automatically generated">
            <a:extLst>
              <a:ext uri="{FF2B5EF4-FFF2-40B4-BE49-F238E27FC236}">
                <a16:creationId xmlns:a16="http://schemas.microsoft.com/office/drawing/2014/main" id="{E6FE1B16-DDF1-7C80-D311-F4E3C4471C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627" y="1251199"/>
            <a:ext cx="5126746" cy="4355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89670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with red lines and blue lines&#10;&#10;Description automatically generated">
            <a:extLst>
              <a:ext uri="{FF2B5EF4-FFF2-40B4-BE49-F238E27FC236}">
                <a16:creationId xmlns:a16="http://schemas.microsoft.com/office/drawing/2014/main" id="{3EE05086-59DC-61CA-A8BA-9197EB7B8A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159" y="798570"/>
            <a:ext cx="4995682" cy="526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69751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a person with blue and orange bars&#10;&#10;Description automatically generated with medium confidence">
            <a:extLst>
              <a:ext uri="{FF2B5EF4-FFF2-40B4-BE49-F238E27FC236}">
                <a16:creationId xmlns:a16="http://schemas.microsoft.com/office/drawing/2014/main" id="{CB3B1E91-A6AC-A005-734F-5CF9615756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443" y="536442"/>
            <a:ext cx="5023114" cy="5785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96716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a graph of a market&#10;&#10;Description automatically generated with medium confidence">
            <a:extLst>
              <a:ext uri="{FF2B5EF4-FFF2-40B4-BE49-F238E27FC236}">
                <a16:creationId xmlns:a16="http://schemas.microsoft.com/office/drawing/2014/main" id="{A9B99A9E-8528-4642-99D9-872078734A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111" y="926587"/>
            <a:ext cx="5001778" cy="500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89206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a graph with numbers and lines&#10;&#10;Description automatically generated with medium confidence">
            <a:extLst>
              <a:ext uri="{FF2B5EF4-FFF2-40B4-BE49-F238E27FC236}">
                <a16:creationId xmlns:a16="http://schemas.microsoft.com/office/drawing/2014/main" id="{A659DE01-6D53-4FFA-BF35-A8D02E2EE1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163" y="1008883"/>
            <a:ext cx="4931674" cy="4840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91125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a graph showing the average of the average of the short-term inflation forecast&#10;&#10;Description automatically generated with medium confidence">
            <a:extLst>
              <a:ext uri="{FF2B5EF4-FFF2-40B4-BE49-F238E27FC236}">
                <a16:creationId xmlns:a16="http://schemas.microsoft.com/office/drawing/2014/main" id="{0651A96A-AF84-0A01-C3C2-E42A54C178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251" y="845814"/>
            <a:ext cx="5047498" cy="5166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30429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growth and decline&#10;&#10;Description automatically generated with medium confidence">
            <a:extLst>
              <a:ext uri="{FF2B5EF4-FFF2-40B4-BE49-F238E27FC236}">
                <a16:creationId xmlns:a16="http://schemas.microsoft.com/office/drawing/2014/main" id="{DAA832AB-1B49-5615-B716-CAE50EA9E8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347" y="922015"/>
            <a:ext cx="5035306" cy="5013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22682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1230998" y="2849752"/>
            <a:ext cx="9261967" cy="772716"/>
          </a:xfrm>
        </p:spPr>
        <p:txBody>
          <a:bodyPr>
            <a:normAutofit fontScale="85000" lnSpcReduction="10000"/>
          </a:bodyPr>
          <a:lstStyle/>
          <a:p>
            <a:r>
              <a:rPr lang="is-IS" dirty="0"/>
              <a:t>Box 1 </a:t>
            </a:r>
            <a:r>
              <a:rPr lang="is-IS" dirty="0" err="1"/>
              <a:t>Alternative</a:t>
            </a:r>
            <a:r>
              <a:rPr lang="is-IS" dirty="0"/>
              <a:t> </a:t>
            </a:r>
            <a:r>
              <a:rPr lang="is-IS" dirty="0" err="1"/>
              <a:t>scenarios</a:t>
            </a:r>
            <a:r>
              <a:rPr lang="is-IS" dirty="0"/>
              <a:t> </a:t>
            </a:r>
            <a:r>
              <a:rPr lang="is-IS" dirty="0" err="1"/>
              <a:t>and</a:t>
            </a:r>
            <a:r>
              <a:rPr lang="is-IS" dirty="0"/>
              <a:t> </a:t>
            </a:r>
            <a:r>
              <a:rPr lang="is-IS" dirty="0" err="1"/>
              <a:t>uncertainties</a:t>
            </a:r>
            <a:endParaRPr lang="is-IS" dirty="0"/>
          </a:p>
          <a:p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73078002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a business investment&#10;&#10;Description automatically generated with medium confidence">
            <a:extLst>
              <a:ext uri="{FF2B5EF4-FFF2-40B4-BE49-F238E27FC236}">
                <a16:creationId xmlns:a16="http://schemas.microsoft.com/office/drawing/2014/main" id="{5FEC1A78-43CF-69F1-AF43-8720A553E7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334" y="905251"/>
            <a:ext cx="5227331" cy="504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11687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a bar graph&#10;&#10;Description automatically generated with medium confidence">
            <a:extLst>
              <a:ext uri="{FF2B5EF4-FFF2-40B4-BE49-F238E27FC236}">
                <a16:creationId xmlns:a16="http://schemas.microsoft.com/office/drawing/2014/main" id="{C023D9EF-27F1-8F09-F444-4044955E69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843" y="441954"/>
            <a:ext cx="8464313" cy="5974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08428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3679CC77-7F5E-2E9F-9B07-C789DA7B22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902" y="816858"/>
            <a:ext cx="5282195" cy="5224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665002"/>
      </p:ext>
    </p:extLst>
  </p:cSld>
  <p:clrMapOvr>
    <a:masterClrMapping/>
  </p:clrMapOvr>
</p:sld>
</file>

<file path=ppt/theme/theme1.xml><?xml version="1.0" encoding="utf-8"?>
<a:theme xmlns:a="http://schemas.openxmlformats.org/drawingml/2006/main" name="Myndir i Peningamál 2015_4_nýtt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yndir_i_Peningamal_Template.potm" id="{20A9C7F7-37EE-40C3-B712-55CDDF548CA4}" vid="{F134F43F-BFCF-4CCE-8D66-2F336401F9C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Myndir_i_Peningamal_2018_2</Template>
  <TotalTime>1151</TotalTime>
  <Words>78</Words>
  <Application>Microsoft Office PowerPoint</Application>
  <PresentationFormat>Widescreen</PresentationFormat>
  <Paragraphs>16</Paragraphs>
  <Slides>129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129</vt:i4>
      </vt:variant>
    </vt:vector>
  </HeadingPairs>
  <TitlesOfParts>
    <vt:vector size="133" baseType="lpstr">
      <vt:lpstr>Arial</vt:lpstr>
      <vt:lpstr>Calibri</vt:lpstr>
      <vt:lpstr>Calibri Light</vt:lpstr>
      <vt:lpstr>Myndir i Peningamál 2015_4_nýtt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Seðlabanki Íslands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SÍ Tómas Dan Halldórsson</dc:creator>
  <cp:lastModifiedBy>SÍ Birta B. Haraldsdóttir</cp:lastModifiedBy>
  <cp:revision>51</cp:revision>
  <dcterms:created xsi:type="dcterms:W3CDTF">2018-11-06T17:53:57Z</dcterms:created>
  <dcterms:modified xsi:type="dcterms:W3CDTF">2024-11-19T20:56:03Z</dcterms:modified>
</cp:coreProperties>
</file>