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51" r:id="rId2"/>
    <p:sldId id="353" r:id="rId3"/>
    <p:sldId id="1164" r:id="rId4"/>
    <p:sldId id="1165" r:id="rId5"/>
    <p:sldId id="1166" r:id="rId6"/>
    <p:sldId id="1167" r:id="rId7"/>
    <p:sldId id="1168" r:id="rId8"/>
    <p:sldId id="1169" r:id="rId9"/>
    <p:sldId id="1170" r:id="rId10"/>
    <p:sldId id="1171" r:id="rId11"/>
    <p:sldId id="1172" r:id="rId12"/>
    <p:sldId id="1173" r:id="rId13"/>
    <p:sldId id="1174" r:id="rId14"/>
    <p:sldId id="1175" r:id="rId15"/>
    <p:sldId id="1176" r:id="rId16"/>
    <p:sldId id="1177" r:id="rId17"/>
    <p:sldId id="1178" r:id="rId18"/>
    <p:sldId id="1179" r:id="rId19"/>
    <p:sldId id="1180" r:id="rId20"/>
    <p:sldId id="1181" r:id="rId21"/>
    <p:sldId id="1182" r:id="rId22"/>
    <p:sldId id="1183" r:id="rId23"/>
    <p:sldId id="1184" r:id="rId24"/>
    <p:sldId id="1185" r:id="rId25"/>
    <p:sldId id="1186" r:id="rId26"/>
    <p:sldId id="1187" r:id="rId27"/>
    <p:sldId id="354" r:id="rId28"/>
    <p:sldId id="1188" r:id="rId29"/>
    <p:sldId id="1189" r:id="rId30"/>
    <p:sldId id="1190" r:id="rId31"/>
    <p:sldId id="1191" r:id="rId32"/>
    <p:sldId id="1192" r:id="rId33"/>
    <p:sldId id="1193" r:id="rId34"/>
    <p:sldId id="1194" r:id="rId35"/>
    <p:sldId id="1195" r:id="rId36"/>
    <p:sldId id="1196" r:id="rId37"/>
    <p:sldId id="1197" r:id="rId38"/>
    <p:sldId id="1198" r:id="rId39"/>
    <p:sldId id="1199" r:id="rId40"/>
    <p:sldId id="1200" r:id="rId41"/>
    <p:sldId id="1201" r:id="rId42"/>
    <p:sldId id="1202" r:id="rId43"/>
    <p:sldId id="1203" r:id="rId44"/>
    <p:sldId id="1204" r:id="rId45"/>
    <p:sldId id="1205" r:id="rId46"/>
    <p:sldId id="355" r:id="rId47"/>
    <p:sldId id="1206" r:id="rId48"/>
    <p:sldId id="1207" r:id="rId49"/>
    <p:sldId id="1208" r:id="rId50"/>
    <p:sldId id="1209" r:id="rId51"/>
    <p:sldId id="1210" r:id="rId52"/>
    <p:sldId id="1211" r:id="rId53"/>
    <p:sldId id="1212" r:id="rId54"/>
    <p:sldId id="1213" r:id="rId55"/>
    <p:sldId id="1214" r:id="rId56"/>
    <p:sldId id="1215" r:id="rId57"/>
    <p:sldId id="1216" r:id="rId58"/>
    <p:sldId id="1217" r:id="rId59"/>
    <p:sldId id="1218" r:id="rId60"/>
    <p:sldId id="1219" r:id="rId61"/>
    <p:sldId id="1220" r:id="rId62"/>
    <p:sldId id="1221" r:id="rId63"/>
    <p:sldId id="1222" r:id="rId64"/>
    <p:sldId id="1223" r:id="rId65"/>
    <p:sldId id="1224" r:id="rId66"/>
    <p:sldId id="1225" r:id="rId67"/>
    <p:sldId id="1226" r:id="rId68"/>
    <p:sldId id="1227" r:id="rId69"/>
    <p:sldId id="1228" r:id="rId70"/>
    <p:sldId id="1229" r:id="rId71"/>
    <p:sldId id="1230" r:id="rId72"/>
    <p:sldId id="356" r:id="rId73"/>
    <p:sldId id="1231" r:id="rId74"/>
    <p:sldId id="1232" r:id="rId75"/>
    <p:sldId id="1233" r:id="rId76"/>
    <p:sldId id="1234" r:id="rId77"/>
    <p:sldId id="1235" r:id="rId78"/>
    <p:sldId id="1236" r:id="rId79"/>
    <p:sldId id="1237" r:id="rId80"/>
    <p:sldId id="357" r:id="rId81"/>
    <p:sldId id="1238" r:id="rId82"/>
    <p:sldId id="1239" r:id="rId83"/>
    <p:sldId id="1240" r:id="rId84"/>
    <p:sldId id="1241" r:id="rId85"/>
    <p:sldId id="1242" r:id="rId86"/>
    <p:sldId id="1243" r:id="rId87"/>
    <p:sldId id="1244" r:id="rId88"/>
    <p:sldId id="1245" r:id="rId89"/>
    <p:sldId id="1246" r:id="rId90"/>
    <p:sldId id="1247" r:id="rId91"/>
    <p:sldId id="1248" r:id="rId92"/>
    <p:sldId id="1249" r:id="rId93"/>
    <p:sldId id="914" r:id="rId94"/>
    <p:sldId id="1250" r:id="rId95"/>
    <p:sldId id="1251" r:id="rId96"/>
    <p:sldId id="1252" r:id="rId97"/>
    <p:sldId id="1253" r:id="rId98"/>
    <p:sldId id="1254" r:id="rId99"/>
    <p:sldId id="1255" r:id="rId100"/>
    <p:sldId id="925" r:id="rId101"/>
    <p:sldId id="1256" r:id="rId102"/>
    <p:sldId id="1257" r:id="rId103"/>
    <p:sldId id="1258" r:id="rId104"/>
    <p:sldId id="1259" r:id="rId105"/>
    <p:sldId id="1260" r:id="rId106"/>
    <p:sldId id="1261" r:id="rId107"/>
    <p:sldId id="1262" r:id="rId108"/>
    <p:sldId id="1263" r:id="rId109"/>
    <p:sldId id="1264" r:id="rId110"/>
    <p:sldId id="932" r:id="rId111"/>
    <p:sldId id="1265" r:id="rId112"/>
  </p:sldIdLst>
  <p:sldSz cx="12192000" cy="6858000"/>
  <p:notesSz cx="6858000" cy="9144000"/>
  <p:photoAlbum layout="1pic"/>
  <p:defaultText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126" y="10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9388" y="1955842"/>
            <a:ext cx="10275522" cy="2629357"/>
          </a:xfrm>
        </p:spPr>
        <p:txBody>
          <a:bodyPr anchor="ctr" anchorCtr="0">
            <a:normAutofit/>
          </a:bodyPr>
          <a:lstStyle>
            <a:lvl1pPr algn="l">
              <a:defRPr lang="en-US" sz="5000" kern="1200" dirty="0" smtClean="0">
                <a:solidFill>
                  <a:srgbClr val="333399"/>
                </a:solidFill>
                <a:latin typeface="+mj-lt"/>
                <a:ea typeface="+mj-ea"/>
                <a:cs typeface="+mj-cs"/>
              </a:defRPr>
            </a:lvl1pPr>
          </a:lstStyle>
          <a:p>
            <a:r>
              <a:rPr lang="en-US"/>
              <a:t>Click to edit Master title style</a:t>
            </a:r>
            <a:endParaRPr lang="is-IS" dirty="0"/>
          </a:p>
        </p:txBody>
      </p:sp>
      <p:sp>
        <p:nvSpPr>
          <p:cNvPr id="3" name="Subtitle 2"/>
          <p:cNvSpPr>
            <a:spLocks noGrp="1"/>
          </p:cNvSpPr>
          <p:nvPr>
            <p:ph type="subTitle" idx="1"/>
          </p:nvPr>
        </p:nvSpPr>
        <p:spPr>
          <a:xfrm>
            <a:off x="179388" y="4921040"/>
            <a:ext cx="10275522" cy="1655762"/>
          </a:xfrm>
        </p:spPr>
        <p:txBody>
          <a:bodyPr>
            <a:normAutofit/>
          </a:bodyPr>
          <a:lstStyle>
            <a:lvl1pPr marL="0" indent="0" algn="l">
              <a:buNone/>
              <a:defRPr lang="is-IS" sz="3200" kern="1200" dirty="0">
                <a:solidFill>
                  <a:srgbClr val="333399"/>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s-IS" dirty="0"/>
          </a:p>
        </p:txBody>
      </p:sp>
      <p:pic>
        <p:nvPicPr>
          <p:cNvPr id="7" name="Picture 13"/>
          <p:cNvPicPr>
            <a:picLocks noChangeAspect="1" noChangeArrowheads="1"/>
          </p:cNvPicPr>
          <p:nvPr/>
        </p:nvPicPr>
        <p:blipFill>
          <a:blip r:embed="rId2" cstate="print"/>
          <a:srcRect/>
          <a:stretch>
            <a:fillRect/>
          </a:stretch>
        </p:blipFill>
        <p:spPr bwMode="auto">
          <a:xfrm>
            <a:off x="179388" y="908050"/>
            <a:ext cx="5040312" cy="936625"/>
          </a:xfrm>
          <a:prstGeom prst="rect">
            <a:avLst/>
          </a:prstGeom>
          <a:noFill/>
          <a:ln w="9525">
            <a:noFill/>
            <a:miter lim="800000"/>
            <a:headEnd/>
            <a:tailEnd/>
          </a:ln>
        </p:spPr>
      </p:pic>
      <p:sp>
        <p:nvSpPr>
          <p:cNvPr id="8" name="Rectangle 15"/>
          <p:cNvSpPr>
            <a:spLocks noChangeArrowheads="1"/>
          </p:cNvSpPr>
          <p:nvPr/>
        </p:nvSpPr>
        <p:spPr bwMode="auto">
          <a:xfrm>
            <a:off x="179388" y="4696366"/>
            <a:ext cx="10275522" cy="76970"/>
          </a:xfrm>
          <a:prstGeom prst="rect">
            <a:avLst/>
          </a:prstGeom>
          <a:gradFill rotWithShape="1">
            <a:gsLst>
              <a:gs pos="0">
                <a:srgbClr val="000080"/>
              </a:gs>
              <a:gs pos="100000">
                <a:srgbClr val="000080">
                  <a:gamma/>
                  <a:shade val="0"/>
                  <a:invGamma/>
                  <a:alpha val="0"/>
                </a:srgbClr>
              </a:gs>
            </a:gsLst>
            <a:lin ang="0" scaled="1"/>
          </a:gradFill>
          <a:ln w="9525">
            <a:noFill/>
            <a:miter lim="800000"/>
            <a:headEnd/>
            <a:tailEnd/>
          </a:ln>
          <a:effectLst/>
        </p:spPr>
        <p:txBody>
          <a:bodyPr wrap="none" anchor="ctr"/>
          <a:lstStyle/>
          <a:p>
            <a:pPr>
              <a:defRPr/>
            </a:pPr>
            <a:endParaRPr lang="is-IS"/>
          </a:p>
        </p:txBody>
      </p:sp>
      <p:pic>
        <p:nvPicPr>
          <p:cNvPr id="9" name="Picture 8" descr="SEDLOGR"/>
          <p:cNvPicPr>
            <a:picLocks noChangeAspect="1" noChangeArrowheads="1"/>
          </p:cNvPicPr>
          <p:nvPr/>
        </p:nvPicPr>
        <p:blipFill>
          <a:blip r:embed="rId3" cstate="print">
            <a:lum bright="80000" contrast="-70000"/>
          </a:blip>
          <a:srcRect/>
          <a:stretch>
            <a:fillRect/>
          </a:stretch>
        </p:blipFill>
        <p:spPr bwMode="auto">
          <a:xfrm>
            <a:off x="250825" y="981075"/>
            <a:ext cx="792163" cy="828675"/>
          </a:xfrm>
          <a:prstGeom prst="rect">
            <a:avLst/>
          </a:prstGeom>
          <a:noFill/>
          <a:ln w="9525">
            <a:noFill/>
            <a:miter lim="800000"/>
            <a:headEnd/>
            <a:tailEnd/>
          </a:ln>
        </p:spPr>
      </p:pic>
      <p:sp>
        <p:nvSpPr>
          <p:cNvPr id="10" name="Text Box 14"/>
          <p:cNvSpPr txBox="1">
            <a:spLocks noChangeArrowheads="1"/>
          </p:cNvSpPr>
          <p:nvPr/>
        </p:nvSpPr>
        <p:spPr bwMode="auto">
          <a:xfrm>
            <a:off x="1187450" y="1052513"/>
            <a:ext cx="3816350" cy="671512"/>
          </a:xfrm>
          <a:prstGeom prst="rect">
            <a:avLst/>
          </a:prstGeom>
          <a:noFill/>
          <a:ln w="9525">
            <a:noFill/>
            <a:miter lim="800000"/>
            <a:headEnd/>
            <a:tailEnd/>
          </a:ln>
          <a:effectLst/>
        </p:spPr>
        <p:txBody>
          <a:bodyPr>
            <a:spAutoFit/>
          </a:bodyPr>
          <a:lstStyle/>
          <a:p>
            <a:pPr>
              <a:spcBef>
                <a:spcPct val="50000"/>
              </a:spcBef>
              <a:defRPr/>
            </a:pPr>
            <a:r>
              <a:rPr lang="is-IS" sz="3800" dirty="0">
                <a:solidFill>
                  <a:schemeClr val="bg1"/>
                </a:solidFill>
                <a:latin typeface="+mj-lt"/>
              </a:rPr>
              <a:t>Seðlabanki Íslands</a:t>
            </a:r>
          </a:p>
        </p:txBody>
      </p:sp>
    </p:spTree>
    <p:extLst>
      <p:ext uri="{BB962C8B-B14F-4D97-AF65-F5344CB8AC3E}">
        <p14:creationId xmlns:p14="http://schemas.microsoft.com/office/powerpoint/2010/main" val="458479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p:cNvSpPr>
            <a:spLocks noGrp="1"/>
          </p:cNvSpPr>
          <p:nvPr>
            <p:ph type="dt" sz="half" idx="10"/>
          </p:nvPr>
        </p:nvSpPr>
        <p:spPr/>
        <p:txBody>
          <a:bodyPr/>
          <a:lstStyle/>
          <a:p>
            <a:fld id="{23C25CFF-6C03-427C-9D0F-201C32047C2B}" type="datetimeFigureOut">
              <a:rPr lang="is-IS" smtClean="0"/>
              <a:t>7.5.2024</a:t>
            </a:fld>
            <a:endParaRPr lang="is-IS"/>
          </a:p>
        </p:txBody>
      </p:sp>
      <p:sp>
        <p:nvSpPr>
          <p:cNvPr id="5" name="Footer Placeholder 4"/>
          <p:cNvSpPr>
            <a:spLocks noGrp="1"/>
          </p:cNvSpPr>
          <p:nvPr>
            <p:ph type="ftr" sz="quarter" idx="11"/>
          </p:nvPr>
        </p:nvSpPr>
        <p:spPr/>
        <p:txBody>
          <a:bodyPr/>
          <a:lstStyle/>
          <a:p>
            <a:endParaRPr lang="is-IS"/>
          </a:p>
        </p:txBody>
      </p:sp>
      <p:sp>
        <p:nvSpPr>
          <p:cNvPr id="6" name="Slide Number Placeholder 5"/>
          <p:cNvSpPr>
            <a:spLocks noGrp="1"/>
          </p:cNvSpPr>
          <p:nvPr>
            <p:ph type="sldNum" sz="quarter" idx="12"/>
          </p:nvPr>
        </p:nvSpPr>
        <p:spPr/>
        <p:txBody>
          <a:bodyPr/>
          <a:lstStyle/>
          <a:p>
            <a:fld id="{A3B002D8-5689-4462-9A99-C8D4731C6390}" type="slidenum">
              <a:rPr lang="is-IS" smtClean="0"/>
              <a:t>‹#›</a:t>
            </a:fld>
            <a:endParaRPr lang="is-IS"/>
          </a:p>
        </p:txBody>
      </p:sp>
    </p:spTree>
    <p:extLst>
      <p:ext uri="{BB962C8B-B14F-4D97-AF65-F5344CB8AC3E}">
        <p14:creationId xmlns:p14="http://schemas.microsoft.com/office/powerpoint/2010/main" val="2568145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is-I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p:cNvSpPr>
            <a:spLocks noGrp="1"/>
          </p:cNvSpPr>
          <p:nvPr>
            <p:ph type="dt" sz="half" idx="10"/>
          </p:nvPr>
        </p:nvSpPr>
        <p:spPr/>
        <p:txBody>
          <a:bodyPr/>
          <a:lstStyle/>
          <a:p>
            <a:fld id="{23C25CFF-6C03-427C-9D0F-201C32047C2B}" type="datetimeFigureOut">
              <a:rPr lang="is-IS" smtClean="0"/>
              <a:t>7.5.2024</a:t>
            </a:fld>
            <a:endParaRPr lang="is-IS"/>
          </a:p>
        </p:txBody>
      </p:sp>
      <p:sp>
        <p:nvSpPr>
          <p:cNvPr id="5" name="Footer Placeholder 4"/>
          <p:cNvSpPr>
            <a:spLocks noGrp="1"/>
          </p:cNvSpPr>
          <p:nvPr>
            <p:ph type="ftr" sz="quarter" idx="11"/>
          </p:nvPr>
        </p:nvSpPr>
        <p:spPr/>
        <p:txBody>
          <a:bodyPr/>
          <a:lstStyle/>
          <a:p>
            <a:endParaRPr lang="is-IS"/>
          </a:p>
        </p:txBody>
      </p:sp>
      <p:sp>
        <p:nvSpPr>
          <p:cNvPr id="6" name="Slide Number Placeholder 5"/>
          <p:cNvSpPr>
            <a:spLocks noGrp="1"/>
          </p:cNvSpPr>
          <p:nvPr>
            <p:ph type="sldNum" sz="quarter" idx="12"/>
          </p:nvPr>
        </p:nvSpPr>
        <p:spPr/>
        <p:txBody>
          <a:bodyPr/>
          <a:lstStyle/>
          <a:p>
            <a:fld id="{A3B002D8-5689-4462-9A99-C8D4731C6390}" type="slidenum">
              <a:rPr lang="is-IS" smtClean="0"/>
              <a:t>‹#›</a:t>
            </a:fld>
            <a:endParaRPr lang="is-IS"/>
          </a:p>
        </p:txBody>
      </p:sp>
    </p:spTree>
    <p:extLst>
      <p:ext uri="{BB962C8B-B14F-4D97-AF65-F5344CB8AC3E}">
        <p14:creationId xmlns:p14="http://schemas.microsoft.com/office/powerpoint/2010/main" val="2316337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6_Textagl_fyris 1 lína_2 myndir">
    <p:spTree>
      <p:nvGrpSpPr>
        <p:cNvPr id="1" name=""/>
        <p:cNvGrpSpPr/>
        <p:nvPr/>
      </p:nvGrpSpPr>
      <p:grpSpPr>
        <a:xfrm>
          <a:off x="0" y="0"/>
          <a:ext cx="0" cy="0"/>
          <a:chOff x="0" y="0"/>
          <a:chExt cx="0" cy="0"/>
        </a:xfrm>
      </p:grpSpPr>
      <p:sp>
        <p:nvSpPr>
          <p:cNvPr id="29" name="Content Placeholder 2"/>
          <p:cNvSpPr>
            <a:spLocks noGrp="1"/>
          </p:cNvSpPr>
          <p:nvPr>
            <p:ph idx="1"/>
          </p:nvPr>
        </p:nvSpPr>
        <p:spPr>
          <a:xfrm>
            <a:off x="612900" y="911429"/>
            <a:ext cx="10972800" cy="974700"/>
          </a:xfrm>
        </p:spPr>
        <p:txBody>
          <a:bodyPr>
            <a:noAutofit/>
          </a:bodyPr>
          <a:lstStyle>
            <a:lvl1pPr marL="216000" indent="-216000">
              <a:buClr>
                <a:srgbClr val="004562"/>
              </a:buClr>
              <a:buFont typeface="Arial" charset="0"/>
              <a:buChar char="•"/>
              <a:tabLst/>
              <a:defRPr sz="1650"/>
            </a:lvl1pPr>
            <a:lvl2pPr marL="556200" indent="-213300">
              <a:buClr>
                <a:srgbClr val="004562"/>
              </a:buClr>
              <a:buFont typeface="Arial" charset="0"/>
              <a:buChar char="•"/>
              <a:tabLst/>
              <a:defRPr sz="1650"/>
            </a:lvl2pPr>
            <a:lvl3pPr marL="900113" indent="-214313">
              <a:buClr>
                <a:srgbClr val="004562"/>
              </a:buClr>
              <a:buFont typeface="Arial" charset="0"/>
              <a:buChar char="•"/>
              <a:defRPr sz="1650"/>
            </a:lvl3pPr>
            <a:lvl4pPr marL="1243013" indent="-214313">
              <a:buClr>
                <a:srgbClr val="004562"/>
              </a:buClr>
              <a:buFont typeface="Arial" charset="0"/>
              <a:buChar char="•"/>
              <a:defRPr sz="1650"/>
            </a:lvl4pPr>
            <a:lvl5pPr marL="1585913" indent="-214313">
              <a:buClr>
                <a:srgbClr val="004562"/>
              </a:buClr>
              <a:buFont typeface="Arial" charset="0"/>
              <a:buChar char="•"/>
              <a:defRPr sz="1650"/>
            </a:lvl5pPr>
          </a:lstStyle>
          <a:p>
            <a:pPr lvl="0"/>
            <a:r>
              <a:rPr lang="en-US" noProof="0"/>
              <a:t>Edit Master text styles</a:t>
            </a:r>
          </a:p>
        </p:txBody>
      </p:sp>
      <p:sp>
        <p:nvSpPr>
          <p:cNvPr id="17" name="Content Placeholder 4"/>
          <p:cNvSpPr>
            <a:spLocks noGrp="1"/>
          </p:cNvSpPr>
          <p:nvPr>
            <p:ph sz="quarter" idx="17"/>
          </p:nvPr>
        </p:nvSpPr>
        <p:spPr>
          <a:xfrm>
            <a:off x="612900" y="1886129"/>
            <a:ext cx="5363765" cy="4390847"/>
          </a:xfrm>
        </p:spPr>
        <p:txBody>
          <a:bodyPr>
            <a:normAutofit/>
          </a:bodyPr>
          <a:lstStyle>
            <a:lvl1pPr>
              <a:spcBef>
                <a:spcPts val="450"/>
              </a:spcBef>
              <a:defRPr/>
            </a:lvl1pPr>
            <a:lvl2pPr>
              <a:spcBef>
                <a:spcPts val="450"/>
              </a:spcBef>
              <a:defRPr/>
            </a:lvl2pPr>
            <a:lvl3pPr>
              <a:spcBef>
                <a:spcPts val="450"/>
              </a:spcBef>
              <a:defRPr/>
            </a:lvl3pPr>
            <a:lvl4pPr>
              <a:spcBef>
                <a:spcPts val="450"/>
              </a:spcBef>
              <a:defRPr/>
            </a:lvl4pPr>
            <a:lvl5pPr>
              <a:spcBef>
                <a:spcPts val="450"/>
              </a:spcBef>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is-IS" noProof="0" dirty="0"/>
          </a:p>
        </p:txBody>
      </p:sp>
      <p:sp>
        <p:nvSpPr>
          <p:cNvPr id="20" name="Content Placeholder 4"/>
          <p:cNvSpPr>
            <a:spLocks noGrp="1"/>
          </p:cNvSpPr>
          <p:nvPr>
            <p:ph sz="quarter" idx="18"/>
          </p:nvPr>
        </p:nvSpPr>
        <p:spPr>
          <a:xfrm>
            <a:off x="6218635" y="1886129"/>
            <a:ext cx="5363765" cy="4390847"/>
          </a:xfrm>
        </p:spPr>
        <p:txBody>
          <a:bodyPr>
            <a:normAutofit/>
          </a:bodyPr>
          <a:lstStyle>
            <a:lvl1pPr>
              <a:spcBef>
                <a:spcPts val="450"/>
              </a:spcBef>
              <a:defRPr/>
            </a:lvl1pPr>
            <a:lvl2pPr>
              <a:spcBef>
                <a:spcPts val="450"/>
              </a:spcBef>
              <a:defRPr/>
            </a:lvl2pPr>
            <a:lvl3pPr>
              <a:spcBef>
                <a:spcPts val="450"/>
              </a:spcBef>
              <a:defRPr/>
            </a:lvl3pPr>
            <a:lvl4pPr>
              <a:spcBef>
                <a:spcPts val="450"/>
              </a:spcBef>
              <a:defRPr/>
            </a:lvl4pPr>
            <a:lvl5pPr>
              <a:spcBef>
                <a:spcPts val="450"/>
              </a:spcBef>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is-IS" noProof="0" dirty="0"/>
          </a:p>
        </p:txBody>
      </p:sp>
      <p:sp>
        <p:nvSpPr>
          <p:cNvPr id="7" name="object 2"/>
          <p:cNvSpPr/>
          <p:nvPr/>
        </p:nvSpPr>
        <p:spPr>
          <a:xfrm>
            <a:off x="10452944" y="6723811"/>
            <a:ext cx="1739265" cy="134303"/>
          </a:xfrm>
          <a:custGeom>
            <a:avLst/>
            <a:gdLst/>
            <a:ahLst/>
            <a:cxnLst/>
            <a:rect l="l" t="t" r="r" b="b"/>
            <a:pathLst>
              <a:path w="2319019" h="179070">
                <a:moveTo>
                  <a:pt x="0" y="178917"/>
                </a:moveTo>
                <a:lnTo>
                  <a:pt x="2318740" y="178917"/>
                </a:lnTo>
                <a:lnTo>
                  <a:pt x="2318740" y="0"/>
                </a:lnTo>
                <a:lnTo>
                  <a:pt x="0" y="0"/>
                </a:lnTo>
                <a:lnTo>
                  <a:pt x="0" y="178917"/>
                </a:lnTo>
                <a:close/>
              </a:path>
            </a:pathLst>
          </a:custGeom>
          <a:solidFill>
            <a:srgbClr val="004562"/>
          </a:solidFill>
        </p:spPr>
        <p:txBody>
          <a:bodyPr wrap="square" lIns="0" tIns="0" rIns="0" bIns="0" rtlCol="0"/>
          <a:lstStyle/>
          <a:p>
            <a:endParaRPr sz="1350"/>
          </a:p>
        </p:txBody>
      </p:sp>
      <p:sp>
        <p:nvSpPr>
          <p:cNvPr id="8" name="object 5"/>
          <p:cNvSpPr/>
          <p:nvPr/>
        </p:nvSpPr>
        <p:spPr>
          <a:xfrm>
            <a:off x="0" y="0"/>
            <a:ext cx="618649" cy="136208"/>
          </a:xfrm>
          <a:custGeom>
            <a:avLst/>
            <a:gdLst/>
            <a:ahLst/>
            <a:cxnLst/>
            <a:rect l="l" t="t" r="r" b="b"/>
            <a:pathLst>
              <a:path w="824865" h="181610">
                <a:moveTo>
                  <a:pt x="0" y="181419"/>
                </a:moveTo>
                <a:lnTo>
                  <a:pt x="824687" y="181419"/>
                </a:lnTo>
                <a:lnTo>
                  <a:pt x="824687" y="0"/>
                </a:lnTo>
                <a:lnTo>
                  <a:pt x="0" y="0"/>
                </a:lnTo>
                <a:lnTo>
                  <a:pt x="0" y="181419"/>
                </a:lnTo>
                <a:close/>
              </a:path>
            </a:pathLst>
          </a:custGeom>
          <a:solidFill>
            <a:srgbClr val="004562"/>
          </a:solidFill>
        </p:spPr>
        <p:txBody>
          <a:bodyPr wrap="square" lIns="0" tIns="0" rIns="0" bIns="0" rtlCol="0"/>
          <a:lstStyle/>
          <a:p>
            <a:endParaRPr sz="1350"/>
          </a:p>
        </p:txBody>
      </p:sp>
      <p:sp>
        <p:nvSpPr>
          <p:cNvPr id="9" name="object 6"/>
          <p:cNvSpPr/>
          <p:nvPr/>
        </p:nvSpPr>
        <p:spPr>
          <a:xfrm>
            <a:off x="0" y="6723811"/>
            <a:ext cx="618649" cy="134303"/>
          </a:xfrm>
          <a:custGeom>
            <a:avLst/>
            <a:gdLst/>
            <a:ahLst/>
            <a:cxnLst/>
            <a:rect l="l" t="t" r="r" b="b"/>
            <a:pathLst>
              <a:path w="824865" h="179070">
                <a:moveTo>
                  <a:pt x="0" y="178917"/>
                </a:moveTo>
                <a:lnTo>
                  <a:pt x="824687" y="178917"/>
                </a:lnTo>
                <a:lnTo>
                  <a:pt x="824687" y="0"/>
                </a:lnTo>
                <a:lnTo>
                  <a:pt x="0" y="0"/>
                </a:lnTo>
                <a:lnTo>
                  <a:pt x="0" y="178917"/>
                </a:lnTo>
                <a:close/>
              </a:path>
            </a:pathLst>
          </a:custGeom>
          <a:solidFill>
            <a:srgbClr val="004562"/>
          </a:solidFill>
        </p:spPr>
        <p:txBody>
          <a:bodyPr wrap="square" lIns="0" tIns="0" rIns="0" bIns="0" rtlCol="0"/>
          <a:lstStyle/>
          <a:p>
            <a:endParaRPr sz="1350"/>
          </a:p>
        </p:txBody>
      </p:sp>
      <p:sp>
        <p:nvSpPr>
          <p:cNvPr id="10" name="object 7"/>
          <p:cNvSpPr/>
          <p:nvPr/>
        </p:nvSpPr>
        <p:spPr>
          <a:xfrm>
            <a:off x="10452944" y="0"/>
            <a:ext cx="1739265" cy="802005"/>
          </a:xfrm>
          <a:custGeom>
            <a:avLst/>
            <a:gdLst/>
            <a:ahLst/>
            <a:cxnLst/>
            <a:rect l="l" t="t" r="r" b="b"/>
            <a:pathLst>
              <a:path w="2319019" h="1069340">
                <a:moveTo>
                  <a:pt x="0" y="1069174"/>
                </a:moveTo>
                <a:lnTo>
                  <a:pt x="2318740" y="1069174"/>
                </a:lnTo>
                <a:lnTo>
                  <a:pt x="2318740" y="0"/>
                </a:lnTo>
                <a:lnTo>
                  <a:pt x="0" y="0"/>
                </a:lnTo>
                <a:lnTo>
                  <a:pt x="0" y="1069174"/>
                </a:lnTo>
                <a:close/>
              </a:path>
            </a:pathLst>
          </a:custGeom>
          <a:solidFill>
            <a:srgbClr val="004562"/>
          </a:solidFill>
        </p:spPr>
        <p:txBody>
          <a:bodyPr wrap="square" lIns="0" tIns="0" rIns="0" bIns="0" rtlCol="0"/>
          <a:lstStyle/>
          <a:p>
            <a:endParaRPr sz="135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3396" y="127063"/>
            <a:ext cx="542925" cy="552450"/>
          </a:xfrm>
          <a:prstGeom prst="rect">
            <a:avLst/>
          </a:prstGeom>
        </p:spPr>
      </p:pic>
      <p:sp>
        <p:nvSpPr>
          <p:cNvPr id="18" name="bk object 16"/>
          <p:cNvSpPr/>
          <p:nvPr/>
        </p:nvSpPr>
        <p:spPr>
          <a:xfrm>
            <a:off x="618515" y="0"/>
            <a:ext cx="9834563" cy="136208"/>
          </a:xfrm>
          <a:custGeom>
            <a:avLst/>
            <a:gdLst/>
            <a:ahLst/>
            <a:cxnLst/>
            <a:rect l="l" t="t" r="r" b="b"/>
            <a:pathLst>
              <a:path w="13112750" h="181610">
                <a:moveTo>
                  <a:pt x="0" y="181432"/>
                </a:moveTo>
                <a:lnTo>
                  <a:pt x="13112572" y="181432"/>
                </a:lnTo>
                <a:lnTo>
                  <a:pt x="13112572" y="0"/>
                </a:lnTo>
                <a:lnTo>
                  <a:pt x="0" y="0"/>
                </a:lnTo>
                <a:lnTo>
                  <a:pt x="0" y="181432"/>
                </a:lnTo>
                <a:close/>
              </a:path>
            </a:pathLst>
          </a:custGeom>
          <a:solidFill>
            <a:srgbClr val="ECE9E4"/>
          </a:solidFill>
        </p:spPr>
        <p:txBody>
          <a:bodyPr wrap="square" lIns="0" tIns="0" rIns="0" bIns="0" rtlCol="0"/>
          <a:lstStyle/>
          <a:p>
            <a:endParaRPr sz="1350"/>
          </a:p>
        </p:txBody>
      </p:sp>
      <p:sp>
        <p:nvSpPr>
          <p:cNvPr id="19" name="bk object 17"/>
          <p:cNvSpPr/>
          <p:nvPr/>
        </p:nvSpPr>
        <p:spPr>
          <a:xfrm>
            <a:off x="618515" y="6723811"/>
            <a:ext cx="9834563" cy="134303"/>
          </a:xfrm>
          <a:custGeom>
            <a:avLst/>
            <a:gdLst/>
            <a:ahLst/>
            <a:cxnLst/>
            <a:rect l="l" t="t" r="r" b="b"/>
            <a:pathLst>
              <a:path w="13112750" h="179070">
                <a:moveTo>
                  <a:pt x="0" y="178917"/>
                </a:moveTo>
                <a:lnTo>
                  <a:pt x="13112572" y="178917"/>
                </a:lnTo>
                <a:lnTo>
                  <a:pt x="13112572" y="0"/>
                </a:lnTo>
                <a:lnTo>
                  <a:pt x="0" y="0"/>
                </a:lnTo>
                <a:lnTo>
                  <a:pt x="0" y="178917"/>
                </a:lnTo>
                <a:close/>
              </a:path>
            </a:pathLst>
          </a:custGeom>
          <a:solidFill>
            <a:srgbClr val="ECE9E4"/>
          </a:solidFill>
        </p:spPr>
        <p:txBody>
          <a:bodyPr wrap="square" lIns="0" tIns="0" rIns="0" bIns="0" rtlCol="0"/>
          <a:lstStyle/>
          <a:p>
            <a:endParaRPr sz="1350"/>
          </a:p>
        </p:txBody>
      </p:sp>
      <p:sp>
        <p:nvSpPr>
          <p:cNvPr id="21" name="Holder 4"/>
          <p:cNvSpPr>
            <a:spLocks noGrp="1"/>
          </p:cNvSpPr>
          <p:nvPr>
            <p:ph type="ftr" sz="quarter" idx="5"/>
          </p:nvPr>
        </p:nvSpPr>
        <p:spPr>
          <a:xfrm>
            <a:off x="4145280" y="6515100"/>
            <a:ext cx="3901440" cy="205740"/>
          </a:xfrm>
          <a:prstGeom prst="rect">
            <a:avLst/>
          </a:prstGeom>
        </p:spPr>
        <p:txBody>
          <a:bodyPr lIns="0" tIns="0" rIns="0" bIns="0"/>
          <a:lstStyle>
            <a:lvl1pPr algn="ctr">
              <a:defRPr>
                <a:solidFill>
                  <a:schemeClr val="tx1">
                    <a:tint val="75000"/>
                  </a:schemeClr>
                </a:solidFill>
              </a:defRPr>
            </a:lvl1pPr>
          </a:lstStyle>
          <a:p>
            <a:endParaRPr lang="is-IS"/>
          </a:p>
        </p:txBody>
      </p:sp>
      <p:sp>
        <p:nvSpPr>
          <p:cNvPr id="23" name="Holder 5"/>
          <p:cNvSpPr>
            <a:spLocks noGrp="1"/>
          </p:cNvSpPr>
          <p:nvPr>
            <p:ph type="dt" sz="half" idx="6"/>
          </p:nvPr>
        </p:nvSpPr>
        <p:spPr>
          <a:xfrm>
            <a:off x="609600" y="6515100"/>
            <a:ext cx="2804160" cy="205740"/>
          </a:xfrm>
          <a:prstGeom prst="rect">
            <a:avLst/>
          </a:prstGeom>
        </p:spPr>
        <p:txBody>
          <a:bodyPr lIns="0" tIns="0" rIns="0" bIns="0"/>
          <a:lstStyle>
            <a:lvl1pPr algn="l">
              <a:defRPr>
                <a:solidFill>
                  <a:schemeClr val="tx1">
                    <a:tint val="75000"/>
                  </a:schemeClr>
                </a:solidFill>
              </a:defRPr>
            </a:lvl1pPr>
          </a:lstStyle>
          <a:p>
            <a:fld id="{23C25CFF-6C03-427C-9D0F-201C32047C2B}" type="datetimeFigureOut">
              <a:rPr lang="is-IS" smtClean="0"/>
              <a:t>7.5.2024</a:t>
            </a:fld>
            <a:endParaRPr lang="is-IS"/>
          </a:p>
        </p:txBody>
      </p:sp>
      <p:sp>
        <p:nvSpPr>
          <p:cNvPr id="24" name="Holder 6"/>
          <p:cNvSpPr>
            <a:spLocks noGrp="1"/>
          </p:cNvSpPr>
          <p:nvPr>
            <p:ph type="sldNum" sz="quarter" idx="7"/>
          </p:nvPr>
        </p:nvSpPr>
        <p:spPr>
          <a:xfrm>
            <a:off x="8778240" y="6515100"/>
            <a:ext cx="2804160" cy="205740"/>
          </a:xfrm>
          <a:prstGeom prst="rect">
            <a:avLst/>
          </a:prstGeom>
        </p:spPr>
        <p:txBody>
          <a:bodyPr lIns="0" tIns="0" rIns="0" bIns="0"/>
          <a:lstStyle>
            <a:lvl1pPr algn="r">
              <a:defRPr>
                <a:solidFill>
                  <a:schemeClr val="tx1">
                    <a:tint val="75000"/>
                  </a:schemeClr>
                </a:solidFill>
              </a:defRPr>
            </a:lvl1pPr>
          </a:lstStyle>
          <a:p>
            <a:fld id="{A3B002D8-5689-4462-9A99-C8D4731C6390}" type="slidenum">
              <a:rPr lang="is-IS" smtClean="0"/>
              <a:t>‹#›</a:t>
            </a:fld>
            <a:endParaRPr lang="is-IS"/>
          </a:p>
        </p:txBody>
      </p:sp>
      <p:sp>
        <p:nvSpPr>
          <p:cNvPr id="22" name="Holder 2"/>
          <p:cNvSpPr>
            <a:spLocks noGrp="1"/>
          </p:cNvSpPr>
          <p:nvPr>
            <p:ph type="ctrTitle"/>
          </p:nvPr>
        </p:nvSpPr>
        <p:spPr>
          <a:xfrm>
            <a:off x="613519" y="410113"/>
            <a:ext cx="9692531" cy="498345"/>
          </a:xfrm>
          <a:prstGeom prst="rect">
            <a:avLst/>
          </a:prstGeom>
        </p:spPr>
        <p:txBody>
          <a:bodyPr wrap="square" lIns="0" tIns="0" rIns="0" bIns="0">
            <a:normAutofit/>
          </a:bodyPr>
          <a:lstStyle>
            <a:lvl1pPr>
              <a:lnSpc>
                <a:spcPct val="80000"/>
              </a:lnSpc>
              <a:spcBef>
                <a:spcPts val="0"/>
              </a:spcBef>
              <a:spcAft>
                <a:spcPts val="0"/>
              </a:spcAft>
              <a:defRPr/>
            </a:lvl1pPr>
          </a:lstStyle>
          <a:p>
            <a:r>
              <a:rPr lang="en-US"/>
              <a:t>Click to edit Master title style</a:t>
            </a:r>
            <a:endParaRPr dirty="0"/>
          </a:p>
        </p:txBody>
      </p:sp>
    </p:spTree>
    <p:extLst>
      <p:ext uri="{BB962C8B-B14F-4D97-AF65-F5344CB8AC3E}">
        <p14:creationId xmlns:p14="http://schemas.microsoft.com/office/powerpoint/2010/main" val="3679760975"/>
      </p:ext>
    </p:extLst>
  </p:cSld>
  <p:clrMapOvr>
    <a:masterClrMapping/>
  </p:clrMapOvr>
  <p:extLst>
    <p:ext uri="{DCECCB84-F9BA-43D5-87BE-67443E8EF086}">
      <p15:sldGuideLst xmlns:p15="http://schemas.microsoft.com/office/powerpoint/2012/main">
        <p15:guide id="1" orient="horz" pos="2880">
          <p15:clr>
            <a:srgbClr val="FBAE40"/>
          </p15:clr>
        </p15:guide>
        <p15:guide id="2" pos="5120">
          <p15:clr>
            <a:srgbClr val="FBAE40"/>
          </p15:clr>
        </p15:guide>
        <p15:guide id="3" orient="horz" pos="5280">
          <p15:clr>
            <a:srgbClr val="FBAE40"/>
          </p15:clr>
        </p15:guide>
        <p15:guide id="4" pos="5216">
          <p15:clr>
            <a:srgbClr val="FBAE40"/>
          </p15:clr>
        </p15:guide>
        <p15:guide id="5" pos="5024">
          <p15:clr>
            <a:srgbClr val="FBAE40"/>
          </p15:clr>
        </p15:guide>
        <p15:guide id="6" pos="972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Forsíða">
    <p:spTree>
      <p:nvGrpSpPr>
        <p:cNvPr id="1" name=""/>
        <p:cNvGrpSpPr/>
        <p:nvPr/>
      </p:nvGrpSpPr>
      <p:grpSpPr>
        <a:xfrm>
          <a:off x="0" y="0"/>
          <a:ext cx="0" cy="0"/>
          <a:chOff x="0" y="0"/>
          <a:chExt cx="0" cy="0"/>
        </a:xfrm>
      </p:grpSpPr>
      <p:pic>
        <p:nvPicPr>
          <p:cNvPr id="15" name="Picture Placeholder 10"/>
          <p:cNvPicPr>
            <a:picLocks noChangeAspect="1"/>
          </p:cNvPicPr>
          <p:nvPr/>
        </p:nvPicPr>
        <p:blipFill>
          <a:blip r:embed="rId2">
            <a:extLst>
              <a:ext uri="{28A0092B-C50C-407E-A947-70E740481C1C}">
                <a14:useLocalDpi xmlns:a14="http://schemas.microsoft.com/office/drawing/2010/main" val="0"/>
              </a:ext>
            </a:extLst>
          </a:blip>
          <a:srcRect l="3" r="3"/>
          <a:stretch>
            <a:fillRect/>
          </a:stretch>
        </p:blipFill>
        <p:spPr>
          <a:xfrm>
            <a:off x="0" y="987029"/>
            <a:ext cx="9868376" cy="4882456"/>
          </a:xfrm>
          <a:prstGeom prst="rect">
            <a:avLst/>
          </a:prstGeom>
        </p:spPr>
      </p:pic>
      <p:sp>
        <p:nvSpPr>
          <p:cNvPr id="16" name="object 10"/>
          <p:cNvSpPr/>
          <p:nvPr/>
        </p:nvSpPr>
        <p:spPr>
          <a:xfrm>
            <a:off x="9868795" y="-1"/>
            <a:ext cx="2323624" cy="6858001"/>
          </a:xfrm>
          <a:custGeom>
            <a:avLst/>
            <a:gdLst/>
            <a:ahLst/>
            <a:cxnLst/>
            <a:rect l="l" t="t" r="r" b="b"/>
            <a:pathLst>
              <a:path w="3098165" h="1316990">
                <a:moveTo>
                  <a:pt x="0" y="1316596"/>
                </a:moveTo>
                <a:lnTo>
                  <a:pt x="3097606" y="1316596"/>
                </a:lnTo>
                <a:lnTo>
                  <a:pt x="3097606" y="0"/>
                </a:lnTo>
                <a:lnTo>
                  <a:pt x="0" y="0"/>
                </a:lnTo>
                <a:lnTo>
                  <a:pt x="0" y="1316596"/>
                </a:lnTo>
                <a:close/>
              </a:path>
            </a:pathLst>
          </a:custGeom>
          <a:solidFill>
            <a:srgbClr val="ECE9E4"/>
          </a:solidFill>
        </p:spPr>
        <p:txBody>
          <a:bodyPr wrap="square" lIns="0" tIns="0" rIns="0" bIns="0" rtlCol="0"/>
          <a:lstStyle/>
          <a:p>
            <a:endParaRPr sz="1350" noProof="0"/>
          </a:p>
        </p:txBody>
      </p:sp>
      <p:sp>
        <p:nvSpPr>
          <p:cNvPr id="18" name="object 12"/>
          <p:cNvSpPr/>
          <p:nvPr/>
        </p:nvSpPr>
        <p:spPr>
          <a:xfrm>
            <a:off x="9868795" y="987447"/>
            <a:ext cx="2323205" cy="4882038"/>
          </a:xfrm>
          <a:custGeom>
            <a:avLst/>
            <a:gdLst/>
            <a:ahLst/>
            <a:cxnLst/>
            <a:rect l="l" t="t" r="r" b="b"/>
            <a:pathLst>
              <a:path w="16256000" h="6509384">
                <a:moveTo>
                  <a:pt x="0" y="6508902"/>
                </a:moveTo>
                <a:lnTo>
                  <a:pt x="16256000" y="6508902"/>
                </a:lnTo>
                <a:lnTo>
                  <a:pt x="16256000" y="0"/>
                </a:lnTo>
                <a:lnTo>
                  <a:pt x="0" y="0"/>
                </a:lnTo>
                <a:lnTo>
                  <a:pt x="0" y="6508902"/>
                </a:lnTo>
                <a:close/>
              </a:path>
            </a:pathLst>
          </a:custGeom>
          <a:solidFill>
            <a:srgbClr val="004562"/>
          </a:solidFill>
        </p:spPr>
        <p:txBody>
          <a:bodyPr wrap="square" lIns="0" tIns="0" rIns="0" bIns="0" rtlCol="0"/>
          <a:lstStyle/>
          <a:p>
            <a:endParaRPr sz="1350" noProof="0"/>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9875" y="2807345"/>
            <a:ext cx="1209675" cy="1238250"/>
          </a:xfrm>
          <a:prstGeom prst="rect">
            <a:avLst/>
          </a:prstGeom>
        </p:spPr>
      </p:pic>
      <p:sp>
        <p:nvSpPr>
          <p:cNvPr id="25" name="Holder 4"/>
          <p:cNvSpPr>
            <a:spLocks noGrp="1"/>
          </p:cNvSpPr>
          <p:nvPr>
            <p:ph type="ftr" sz="quarter" idx="5"/>
          </p:nvPr>
        </p:nvSpPr>
        <p:spPr>
          <a:xfrm>
            <a:off x="4145280" y="6515100"/>
            <a:ext cx="3901440" cy="205740"/>
          </a:xfrm>
          <a:prstGeom prst="rect">
            <a:avLst/>
          </a:prstGeom>
        </p:spPr>
        <p:txBody>
          <a:bodyPr lIns="0" tIns="0" rIns="0" bIns="0"/>
          <a:lstStyle>
            <a:lvl1pPr algn="ctr">
              <a:defRPr>
                <a:solidFill>
                  <a:schemeClr val="tx1">
                    <a:tint val="75000"/>
                  </a:schemeClr>
                </a:solidFill>
              </a:defRPr>
            </a:lvl1pPr>
          </a:lstStyle>
          <a:p>
            <a:endParaRPr lang="is-IS"/>
          </a:p>
        </p:txBody>
      </p:sp>
      <p:sp>
        <p:nvSpPr>
          <p:cNvPr id="26" name="Holder 5"/>
          <p:cNvSpPr>
            <a:spLocks noGrp="1"/>
          </p:cNvSpPr>
          <p:nvPr>
            <p:ph type="dt" sz="half" idx="6"/>
          </p:nvPr>
        </p:nvSpPr>
        <p:spPr>
          <a:xfrm>
            <a:off x="609600" y="6515100"/>
            <a:ext cx="2804160" cy="205740"/>
          </a:xfrm>
          <a:prstGeom prst="rect">
            <a:avLst/>
          </a:prstGeom>
        </p:spPr>
        <p:txBody>
          <a:bodyPr lIns="0" tIns="0" rIns="0" bIns="0"/>
          <a:lstStyle>
            <a:lvl1pPr algn="l">
              <a:defRPr>
                <a:solidFill>
                  <a:schemeClr val="tx1">
                    <a:tint val="75000"/>
                  </a:schemeClr>
                </a:solidFill>
              </a:defRPr>
            </a:lvl1pPr>
          </a:lstStyle>
          <a:p>
            <a:fld id="{23C25CFF-6C03-427C-9D0F-201C32047C2B}" type="datetimeFigureOut">
              <a:rPr lang="is-IS" smtClean="0"/>
              <a:t>7.5.2024</a:t>
            </a:fld>
            <a:endParaRPr lang="is-IS"/>
          </a:p>
        </p:txBody>
      </p:sp>
      <p:sp>
        <p:nvSpPr>
          <p:cNvPr id="27" name="Holder 6"/>
          <p:cNvSpPr>
            <a:spLocks noGrp="1"/>
          </p:cNvSpPr>
          <p:nvPr>
            <p:ph type="sldNum" sz="quarter" idx="7"/>
          </p:nvPr>
        </p:nvSpPr>
        <p:spPr>
          <a:xfrm>
            <a:off x="8778240" y="6515100"/>
            <a:ext cx="2804160" cy="205740"/>
          </a:xfrm>
          <a:prstGeom prst="rect">
            <a:avLst/>
          </a:prstGeom>
        </p:spPr>
        <p:txBody>
          <a:bodyPr lIns="0" tIns="0" rIns="0" bIns="0"/>
          <a:lstStyle>
            <a:lvl1pPr algn="r">
              <a:defRPr>
                <a:solidFill>
                  <a:schemeClr val="tx1">
                    <a:tint val="75000"/>
                  </a:schemeClr>
                </a:solidFill>
              </a:defRPr>
            </a:lvl1pPr>
          </a:lstStyle>
          <a:p>
            <a:fld id="{A3B002D8-5689-4462-9A99-C8D4731C6390}" type="slidenum">
              <a:rPr lang="is-IS" smtClean="0"/>
              <a:t>‹#›</a:t>
            </a:fld>
            <a:endParaRPr lang="is-IS"/>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3065" y="345400"/>
            <a:ext cx="4322345" cy="342900"/>
          </a:xfrm>
          <a:prstGeom prst="rect">
            <a:avLst/>
          </a:prstGeom>
        </p:spPr>
      </p:pic>
      <p:sp>
        <p:nvSpPr>
          <p:cNvPr id="35" name="Text Placeholder 32"/>
          <p:cNvSpPr>
            <a:spLocks noGrp="1"/>
          </p:cNvSpPr>
          <p:nvPr>
            <p:ph type="body" sz="quarter" idx="16"/>
          </p:nvPr>
        </p:nvSpPr>
        <p:spPr>
          <a:xfrm>
            <a:off x="1238250" y="5962972"/>
            <a:ext cx="4171950" cy="273845"/>
          </a:xfrm>
        </p:spPr>
        <p:txBody>
          <a:bodyPr>
            <a:normAutofit/>
          </a:bodyPr>
          <a:lstStyle>
            <a:lvl1pPr marL="0" indent="0">
              <a:buNone/>
              <a:defRPr sz="1800">
                <a:solidFill>
                  <a:srgbClr val="004562"/>
                </a:solidFill>
              </a:defRPr>
            </a:lvl1pPr>
          </a:lstStyle>
          <a:p>
            <a:pPr lvl="0"/>
            <a:r>
              <a:rPr lang="en-US" noProof="0"/>
              <a:t>Edit Master text styles</a:t>
            </a:r>
          </a:p>
        </p:txBody>
      </p:sp>
      <p:sp>
        <p:nvSpPr>
          <p:cNvPr id="36" name="Text Placeholder 32"/>
          <p:cNvSpPr>
            <a:spLocks noGrp="1"/>
          </p:cNvSpPr>
          <p:nvPr>
            <p:ph type="body" sz="quarter" idx="17"/>
          </p:nvPr>
        </p:nvSpPr>
        <p:spPr>
          <a:xfrm>
            <a:off x="1238250" y="6249022"/>
            <a:ext cx="4171950" cy="273845"/>
          </a:xfrm>
        </p:spPr>
        <p:txBody>
          <a:bodyPr>
            <a:normAutofit/>
          </a:bodyPr>
          <a:lstStyle>
            <a:lvl1pPr marL="0" indent="0">
              <a:buNone/>
              <a:defRPr sz="1500">
                <a:solidFill>
                  <a:srgbClr val="004562"/>
                </a:solidFill>
              </a:defRPr>
            </a:lvl1pPr>
          </a:lstStyle>
          <a:p>
            <a:pPr lvl="0"/>
            <a:r>
              <a:rPr lang="en-US" noProof="0"/>
              <a:t>Edit Master text styles</a:t>
            </a:r>
          </a:p>
        </p:txBody>
      </p:sp>
      <p:sp>
        <p:nvSpPr>
          <p:cNvPr id="39" name="Text Placeholder 32"/>
          <p:cNvSpPr>
            <a:spLocks noGrp="1"/>
          </p:cNvSpPr>
          <p:nvPr>
            <p:ph type="body" sz="quarter" idx="18"/>
          </p:nvPr>
        </p:nvSpPr>
        <p:spPr>
          <a:xfrm>
            <a:off x="5713422" y="5962972"/>
            <a:ext cx="3806430" cy="273845"/>
          </a:xfrm>
        </p:spPr>
        <p:txBody>
          <a:bodyPr>
            <a:normAutofit/>
          </a:bodyPr>
          <a:lstStyle>
            <a:lvl1pPr marL="0" indent="0">
              <a:buNone/>
              <a:defRPr sz="1800">
                <a:solidFill>
                  <a:srgbClr val="004562"/>
                </a:solidFill>
              </a:defRPr>
            </a:lvl1pPr>
          </a:lstStyle>
          <a:p>
            <a:pPr lvl="0"/>
            <a:r>
              <a:rPr lang="en-US" noProof="0"/>
              <a:t>Edit Master text styles</a:t>
            </a:r>
          </a:p>
        </p:txBody>
      </p:sp>
      <p:sp>
        <p:nvSpPr>
          <p:cNvPr id="40" name="Text Placeholder 32"/>
          <p:cNvSpPr>
            <a:spLocks noGrp="1"/>
          </p:cNvSpPr>
          <p:nvPr>
            <p:ph type="body" sz="quarter" idx="19"/>
          </p:nvPr>
        </p:nvSpPr>
        <p:spPr>
          <a:xfrm>
            <a:off x="5713422" y="6249022"/>
            <a:ext cx="3806430" cy="273845"/>
          </a:xfrm>
        </p:spPr>
        <p:txBody>
          <a:bodyPr>
            <a:normAutofit/>
          </a:bodyPr>
          <a:lstStyle>
            <a:lvl1pPr marL="0" indent="0">
              <a:buNone/>
              <a:defRPr sz="1500">
                <a:solidFill>
                  <a:srgbClr val="004562"/>
                </a:solidFill>
              </a:defRPr>
            </a:lvl1pPr>
          </a:lstStyle>
          <a:p>
            <a:pPr lvl="0"/>
            <a:r>
              <a:rPr lang="en-US" noProof="0"/>
              <a:t>Edit Master text styles</a:t>
            </a:r>
          </a:p>
        </p:txBody>
      </p:sp>
      <p:sp>
        <p:nvSpPr>
          <p:cNvPr id="22" name="Text Placeholder 24"/>
          <p:cNvSpPr>
            <a:spLocks noGrp="1"/>
          </p:cNvSpPr>
          <p:nvPr>
            <p:ph type="body" sz="quarter" idx="13"/>
          </p:nvPr>
        </p:nvSpPr>
        <p:spPr>
          <a:xfrm>
            <a:off x="1230999" y="2849752"/>
            <a:ext cx="8179702" cy="772716"/>
          </a:xfrm>
        </p:spPr>
        <p:txBody>
          <a:bodyPr>
            <a:normAutofit/>
          </a:bodyPr>
          <a:lstStyle>
            <a:lvl1pPr marL="0" indent="0">
              <a:lnSpc>
                <a:spcPct val="80000"/>
              </a:lnSpc>
              <a:buNone/>
              <a:defRPr sz="4500" spc="-113">
                <a:solidFill>
                  <a:schemeClr val="bg1"/>
                </a:solidFill>
              </a:defRPr>
            </a:lvl1pPr>
          </a:lstStyle>
          <a:p>
            <a:pPr lvl="0"/>
            <a:r>
              <a:rPr lang="en-US" noProof="0"/>
              <a:t>Edit Master text styles</a:t>
            </a:r>
          </a:p>
        </p:txBody>
      </p:sp>
      <p:sp>
        <p:nvSpPr>
          <p:cNvPr id="24" name="Text Placeholder 27"/>
          <p:cNvSpPr>
            <a:spLocks noGrp="1"/>
          </p:cNvSpPr>
          <p:nvPr>
            <p:ph type="body" sz="quarter" idx="14"/>
          </p:nvPr>
        </p:nvSpPr>
        <p:spPr>
          <a:xfrm>
            <a:off x="1238250" y="3622468"/>
            <a:ext cx="8172450" cy="758242"/>
          </a:xfrm>
        </p:spPr>
        <p:txBody>
          <a:bodyPr>
            <a:normAutofit/>
          </a:bodyPr>
          <a:lstStyle>
            <a:lvl1pPr marL="0" indent="0">
              <a:buNone/>
              <a:defRPr sz="3000">
                <a:solidFill>
                  <a:schemeClr val="bg1"/>
                </a:solidFill>
              </a:defRPr>
            </a:lvl1pPr>
          </a:lstStyle>
          <a:p>
            <a:pPr lvl="0"/>
            <a:r>
              <a:rPr lang="en-US" noProof="0"/>
              <a:t>Edit Master text styles</a:t>
            </a:r>
          </a:p>
        </p:txBody>
      </p:sp>
    </p:spTree>
    <p:extLst>
      <p:ext uri="{BB962C8B-B14F-4D97-AF65-F5344CB8AC3E}">
        <p14:creationId xmlns:p14="http://schemas.microsoft.com/office/powerpoint/2010/main" val="3315721475"/>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Milliglæra-blá">
    <p:spTree>
      <p:nvGrpSpPr>
        <p:cNvPr id="1" name=""/>
        <p:cNvGrpSpPr/>
        <p:nvPr/>
      </p:nvGrpSpPr>
      <p:grpSpPr>
        <a:xfrm>
          <a:off x="0" y="0"/>
          <a:ext cx="0" cy="0"/>
          <a:chOff x="0" y="0"/>
          <a:chExt cx="0" cy="0"/>
        </a:xfrm>
      </p:grpSpPr>
      <p:sp>
        <p:nvSpPr>
          <p:cNvPr id="14" name="object 10"/>
          <p:cNvSpPr/>
          <p:nvPr/>
        </p:nvSpPr>
        <p:spPr>
          <a:xfrm>
            <a:off x="9868795" y="-1"/>
            <a:ext cx="2323624" cy="6858001"/>
          </a:xfrm>
          <a:custGeom>
            <a:avLst/>
            <a:gdLst/>
            <a:ahLst/>
            <a:cxnLst/>
            <a:rect l="l" t="t" r="r" b="b"/>
            <a:pathLst>
              <a:path w="3098165" h="1316990">
                <a:moveTo>
                  <a:pt x="0" y="1316596"/>
                </a:moveTo>
                <a:lnTo>
                  <a:pt x="3097606" y="1316596"/>
                </a:lnTo>
                <a:lnTo>
                  <a:pt x="3097606" y="0"/>
                </a:lnTo>
                <a:lnTo>
                  <a:pt x="0" y="0"/>
                </a:lnTo>
                <a:lnTo>
                  <a:pt x="0" y="1316596"/>
                </a:lnTo>
                <a:close/>
              </a:path>
            </a:pathLst>
          </a:custGeom>
          <a:solidFill>
            <a:srgbClr val="ECE9E4"/>
          </a:solidFill>
        </p:spPr>
        <p:txBody>
          <a:bodyPr wrap="square" lIns="0" tIns="0" rIns="0" bIns="0" rtlCol="0"/>
          <a:lstStyle/>
          <a:p>
            <a:endParaRPr sz="1350"/>
          </a:p>
        </p:txBody>
      </p:sp>
      <p:sp>
        <p:nvSpPr>
          <p:cNvPr id="16" name="object 12"/>
          <p:cNvSpPr/>
          <p:nvPr/>
        </p:nvSpPr>
        <p:spPr>
          <a:xfrm>
            <a:off x="0" y="987981"/>
            <a:ext cx="12192000" cy="4882038"/>
          </a:xfrm>
          <a:custGeom>
            <a:avLst/>
            <a:gdLst/>
            <a:ahLst/>
            <a:cxnLst/>
            <a:rect l="l" t="t" r="r" b="b"/>
            <a:pathLst>
              <a:path w="16256000" h="6509384">
                <a:moveTo>
                  <a:pt x="0" y="6508902"/>
                </a:moveTo>
                <a:lnTo>
                  <a:pt x="16256000" y="6508902"/>
                </a:lnTo>
                <a:lnTo>
                  <a:pt x="16256000" y="0"/>
                </a:lnTo>
                <a:lnTo>
                  <a:pt x="0" y="0"/>
                </a:lnTo>
                <a:lnTo>
                  <a:pt x="0" y="6508902"/>
                </a:lnTo>
                <a:close/>
              </a:path>
            </a:pathLst>
          </a:custGeom>
          <a:solidFill>
            <a:srgbClr val="004562"/>
          </a:solidFill>
        </p:spPr>
        <p:txBody>
          <a:bodyPr wrap="square" lIns="0" tIns="0" rIns="0" bIns="0" rtlCol="0"/>
          <a:lstStyle/>
          <a:p>
            <a:endParaRPr sz="1350"/>
          </a:p>
        </p:txBody>
      </p:sp>
      <p:sp>
        <p:nvSpPr>
          <p:cNvPr id="25" name="Text Placeholder 24"/>
          <p:cNvSpPr>
            <a:spLocks noGrp="1"/>
          </p:cNvSpPr>
          <p:nvPr>
            <p:ph type="body" sz="quarter" idx="13"/>
          </p:nvPr>
        </p:nvSpPr>
        <p:spPr>
          <a:xfrm>
            <a:off x="1230999" y="2849752"/>
            <a:ext cx="8179702" cy="772716"/>
          </a:xfrm>
        </p:spPr>
        <p:txBody>
          <a:bodyPr>
            <a:normAutofit/>
          </a:bodyPr>
          <a:lstStyle>
            <a:lvl1pPr marL="0" indent="0">
              <a:lnSpc>
                <a:spcPct val="80000"/>
              </a:lnSpc>
              <a:buNone/>
              <a:defRPr sz="4500" spc="-113">
                <a:solidFill>
                  <a:schemeClr val="bg1"/>
                </a:solidFill>
              </a:defRPr>
            </a:lvl1pPr>
          </a:lstStyle>
          <a:p>
            <a:pPr lvl="0"/>
            <a:r>
              <a:rPr lang="en-US" noProof="0"/>
              <a:t>Edit Master text styles</a:t>
            </a:r>
          </a:p>
        </p:txBody>
      </p:sp>
      <p:sp>
        <p:nvSpPr>
          <p:cNvPr id="28" name="Text Placeholder 27"/>
          <p:cNvSpPr>
            <a:spLocks noGrp="1"/>
          </p:cNvSpPr>
          <p:nvPr>
            <p:ph type="body" sz="quarter" idx="14"/>
          </p:nvPr>
        </p:nvSpPr>
        <p:spPr>
          <a:xfrm>
            <a:off x="1238250" y="3622468"/>
            <a:ext cx="8172450" cy="758242"/>
          </a:xfrm>
        </p:spPr>
        <p:txBody>
          <a:bodyPr>
            <a:normAutofit/>
          </a:bodyPr>
          <a:lstStyle>
            <a:lvl1pPr marL="0" indent="0">
              <a:buNone/>
              <a:defRPr sz="3000">
                <a:solidFill>
                  <a:schemeClr val="bg1"/>
                </a:solidFill>
              </a:defRPr>
            </a:lvl1pPr>
          </a:lstStyle>
          <a:p>
            <a:pPr lvl="0"/>
            <a:r>
              <a:rPr lang="en-US" noProof="0"/>
              <a:t>Edit Master text styles</a:t>
            </a:r>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5257" y="144429"/>
            <a:ext cx="714375" cy="723900"/>
          </a:xfrm>
          <a:prstGeom prst="rect">
            <a:avLst/>
          </a:prstGeom>
        </p:spPr>
      </p:pic>
      <p:sp>
        <p:nvSpPr>
          <p:cNvPr id="26" name="Holder 4"/>
          <p:cNvSpPr>
            <a:spLocks noGrp="1"/>
          </p:cNvSpPr>
          <p:nvPr>
            <p:ph type="ftr" sz="quarter" idx="5"/>
          </p:nvPr>
        </p:nvSpPr>
        <p:spPr>
          <a:xfrm>
            <a:off x="4145280" y="6515100"/>
            <a:ext cx="3901440" cy="205740"/>
          </a:xfrm>
          <a:prstGeom prst="rect">
            <a:avLst/>
          </a:prstGeom>
        </p:spPr>
        <p:txBody>
          <a:bodyPr lIns="0" tIns="0" rIns="0" bIns="0"/>
          <a:lstStyle>
            <a:lvl1pPr algn="ctr">
              <a:defRPr>
                <a:solidFill>
                  <a:schemeClr val="tx1">
                    <a:tint val="75000"/>
                  </a:schemeClr>
                </a:solidFill>
              </a:defRPr>
            </a:lvl1pPr>
          </a:lstStyle>
          <a:p>
            <a:endParaRPr lang="is-IS"/>
          </a:p>
        </p:txBody>
      </p:sp>
      <p:sp>
        <p:nvSpPr>
          <p:cNvPr id="27" name="Holder 5"/>
          <p:cNvSpPr>
            <a:spLocks noGrp="1"/>
          </p:cNvSpPr>
          <p:nvPr>
            <p:ph type="dt" sz="half" idx="6"/>
          </p:nvPr>
        </p:nvSpPr>
        <p:spPr>
          <a:xfrm>
            <a:off x="609600" y="6515100"/>
            <a:ext cx="2804160" cy="205740"/>
          </a:xfrm>
          <a:prstGeom prst="rect">
            <a:avLst/>
          </a:prstGeom>
        </p:spPr>
        <p:txBody>
          <a:bodyPr lIns="0" tIns="0" rIns="0" bIns="0"/>
          <a:lstStyle>
            <a:lvl1pPr algn="l">
              <a:defRPr>
                <a:solidFill>
                  <a:schemeClr val="tx1">
                    <a:tint val="75000"/>
                  </a:schemeClr>
                </a:solidFill>
              </a:defRPr>
            </a:lvl1pPr>
          </a:lstStyle>
          <a:p>
            <a:fld id="{23C25CFF-6C03-427C-9D0F-201C32047C2B}" type="datetimeFigureOut">
              <a:rPr lang="is-IS" smtClean="0"/>
              <a:t>7.5.2024</a:t>
            </a:fld>
            <a:endParaRPr lang="is-IS"/>
          </a:p>
        </p:txBody>
      </p:sp>
      <p:sp>
        <p:nvSpPr>
          <p:cNvPr id="30" name="Holder 6"/>
          <p:cNvSpPr>
            <a:spLocks noGrp="1"/>
          </p:cNvSpPr>
          <p:nvPr>
            <p:ph type="sldNum" sz="quarter" idx="7"/>
          </p:nvPr>
        </p:nvSpPr>
        <p:spPr>
          <a:xfrm>
            <a:off x="8778240" y="6515100"/>
            <a:ext cx="2804160" cy="205740"/>
          </a:xfrm>
          <a:prstGeom prst="rect">
            <a:avLst/>
          </a:prstGeom>
        </p:spPr>
        <p:txBody>
          <a:bodyPr lIns="0" tIns="0" rIns="0" bIns="0"/>
          <a:lstStyle>
            <a:lvl1pPr algn="r">
              <a:defRPr>
                <a:solidFill>
                  <a:schemeClr val="tx1">
                    <a:tint val="75000"/>
                  </a:schemeClr>
                </a:solidFill>
              </a:defRPr>
            </a:lvl1pPr>
          </a:lstStyle>
          <a:p>
            <a:fld id="{A3B002D8-5689-4462-9A99-C8D4731C6390}" type="slidenum">
              <a:rPr lang="is-IS" smtClean="0"/>
              <a:t>‹#›</a:t>
            </a:fld>
            <a:endParaRPr lang="is-IS"/>
          </a:p>
        </p:txBody>
      </p:sp>
    </p:spTree>
    <p:extLst>
      <p:ext uri="{BB962C8B-B14F-4D97-AF65-F5344CB8AC3E}">
        <p14:creationId xmlns:p14="http://schemas.microsoft.com/office/powerpoint/2010/main" val="3990191347"/>
      </p:ext>
    </p:extLst>
  </p:cSld>
  <p:clrMapOvr>
    <a:masterClrMapping/>
  </p:clrMapOvr>
  <p:extLst>
    <p:ext uri="{DCECCB84-F9BA-43D5-87BE-67443E8EF086}">
      <p15:sldGuideLst xmlns:p15="http://schemas.microsoft.com/office/powerpoint/2012/main">
        <p15:guide id="1" orient="horz" pos="2880">
          <p15:clr>
            <a:srgbClr val="FBAE40"/>
          </p15:clr>
        </p15:guide>
        <p15:guide id="2" orient="horz" pos="2736">
          <p15:clr>
            <a:srgbClr val="FBAE40"/>
          </p15:clr>
        </p15:guide>
        <p15:guide id="3" pos="10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178025"/>
            <a:ext cx="10061771" cy="1512663"/>
          </a:xfrm>
        </p:spPr>
        <p:txBody>
          <a:bodyPr anchor="t" anchorCtr="0">
            <a:normAutofit/>
          </a:bodyPr>
          <a:lstStyle>
            <a:lvl1pPr>
              <a:defRPr lang="is-IS" sz="3600" kern="1200" dirty="0">
                <a:solidFill>
                  <a:srgbClr val="000066"/>
                </a:solidFill>
                <a:latin typeface="+mj-lt"/>
                <a:ea typeface="+mj-ea"/>
                <a:cs typeface="+mj-cs"/>
              </a:defRPr>
            </a:lvl1pPr>
          </a:lstStyle>
          <a:p>
            <a:r>
              <a:rPr lang="en-US"/>
              <a:t>Click to edit Master title style</a:t>
            </a:r>
            <a:endParaRPr lang="is-IS" dirty="0"/>
          </a:p>
        </p:txBody>
      </p:sp>
      <p:sp>
        <p:nvSpPr>
          <p:cNvPr id="3" name="Content Placeholder 2"/>
          <p:cNvSpPr>
            <a:spLocks noGrp="1"/>
          </p:cNvSpPr>
          <p:nvPr>
            <p:ph idx="1"/>
          </p:nvPr>
        </p:nvSpPr>
        <p:spPr>
          <a:xfrm>
            <a:off x="838200" y="1825625"/>
            <a:ext cx="10515600" cy="4850304"/>
          </a:xfrm>
        </p:spPr>
        <p:txBody>
          <a:bodyPr/>
          <a:lstStyle>
            <a:lvl1pPr>
              <a:defRPr lang="en-US" sz="3200" kern="1200" dirty="0" smtClean="0">
                <a:solidFill>
                  <a:srgbClr val="333399"/>
                </a:solidFill>
                <a:latin typeface="+mj-lt"/>
                <a:ea typeface="+mn-ea"/>
                <a:cs typeface="+mn-cs"/>
              </a:defRPr>
            </a:lvl1pPr>
            <a:lvl2pPr>
              <a:defRPr>
                <a:latin typeface="+mj-lt"/>
              </a:defRPr>
            </a:lvl2pPr>
            <a:lvl3pPr>
              <a:defRPr>
                <a:latin typeface="+mj-lt"/>
              </a:defRPr>
            </a:lvl3pPr>
            <a:lvl4pPr>
              <a:defRPr>
                <a:latin typeface="+mj-lt"/>
              </a:defRPr>
            </a:lvl4pPr>
            <a:lvl5pPr>
              <a:defRPr>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s-IS" dirty="0"/>
          </a:p>
        </p:txBody>
      </p:sp>
      <p:pic>
        <p:nvPicPr>
          <p:cNvPr id="7" name="Picture 12" descr="SEDLOGR"/>
          <p:cNvPicPr>
            <a:picLocks noChangeAspect="1" noChangeArrowheads="1"/>
          </p:cNvPicPr>
          <p:nvPr/>
        </p:nvPicPr>
        <p:blipFill>
          <a:blip r:embed="rId2" cstate="print"/>
          <a:srcRect/>
          <a:stretch>
            <a:fillRect/>
          </a:stretch>
        </p:blipFill>
        <p:spPr bwMode="auto">
          <a:xfrm>
            <a:off x="11160000" y="180000"/>
            <a:ext cx="757237" cy="792162"/>
          </a:xfrm>
          <a:prstGeom prst="rect">
            <a:avLst/>
          </a:prstGeom>
          <a:solidFill>
            <a:schemeClr val="bg1"/>
          </a:solidFill>
          <a:ln w="9525">
            <a:noFill/>
            <a:miter lim="800000"/>
            <a:headEnd/>
            <a:tailEnd/>
          </a:ln>
        </p:spPr>
      </p:pic>
    </p:spTree>
    <p:extLst>
      <p:ext uri="{BB962C8B-B14F-4D97-AF65-F5344CB8AC3E}">
        <p14:creationId xmlns:p14="http://schemas.microsoft.com/office/powerpoint/2010/main" val="3992877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178025"/>
            <a:ext cx="10045587" cy="1512663"/>
          </a:xfrm>
        </p:spPr>
        <p:txBody>
          <a:bodyPr anchor="t" anchorCtr="0">
            <a:normAutofit/>
          </a:bodyPr>
          <a:lstStyle>
            <a:lvl1pPr>
              <a:defRPr lang="is-IS" sz="3600" kern="1200" dirty="0">
                <a:solidFill>
                  <a:srgbClr val="000066"/>
                </a:solidFill>
                <a:latin typeface="+mj-lt"/>
                <a:ea typeface="+mj-ea"/>
                <a:cs typeface="+mj-cs"/>
              </a:defRPr>
            </a:lvl1pPr>
          </a:lstStyle>
          <a:p>
            <a:r>
              <a:rPr lang="en-US"/>
              <a:t>Click to edit Master title style</a:t>
            </a:r>
            <a:endParaRPr lang="is-IS" dirty="0"/>
          </a:p>
        </p:txBody>
      </p:sp>
      <p:sp>
        <p:nvSpPr>
          <p:cNvPr id="3" name="Content Placeholder 2"/>
          <p:cNvSpPr>
            <a:spLocks noGrp="1"/>
          </p:cNvSpPr>
          <p:nvPr>
            <p:ph sz="half" idx="1"/>
          </p:nvPr>
        </p:nvSpPr>
        <p:spPr>
          <a:xfrm>
            <a:off x="838200" y="1825625"/>
            <a:ext cx="5181600" cy="4793660"/>
          </a:xfrm>
        </p:spPr>
        <p:txBody>
          <a:bodyPr/>
          <a:lstStyle>
            <a:lvl1pPr marL="228600" indent="-228600">
              <a:defRPr lang="en-US" sz="2800" kern="1200" dirty="0" smtClean="0">
                <a:solidFill>
                  <a:srgbClr val="333399"/>
                </a:solidFill>
                <a:latin typeface="+mj-lt"/>
                <a:ea typeface="+mn-ea"/>
                <a:cs typeface="+mn-cs"/>
              </a:defRPr>
            </a:lvl1pPr>
            <a:lvl2pPr>
              <a:defRPr>
                <a:latin typeface="+mj-lt"/>
              </a:defRPr>
            </a:lvl2pPr>
            <a:lvl3pPr>
              <a:defRPr>
                <a:latin typeface="+mj-lt"/>
              </a:defRPr>
            </a:lvl3pPr>
            <a:lvl4pPr>
              <a:defRPr>
                <a:latin typeface="+mj-lt"/>
              </a:defRPr>
            </a:lvl4pPr>
            <a:lvl5pPr>
              <a:defRPr>
                <a:latin typeface="+mj-lt"/>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en-US"/>
              <a:t>Edit Master text styles</a:t>
            </a:r>
          </a:p>
          <a:p>
            <a:pPr marL="228600" lvl="1" indent="-228600" algn="l" defTabSz="914400" rtl="0" eaLnBrk="1" latinLnBrk="0" hangingPunct="1">
              <a:lnSpc>
                <a:spcPct val="90000"/>
              </a:lnSpc>
              <a:spcBef>
                <a:spcPts val="1000"/>
              </a:spcBef>
              <a:buFont typeface="Arial" panose="020B0604020202020204" pitchFamily="34" charset="0"/>
              <a:buChar char="•"/>
            </a:pPr>
            <a:r>
              <a:rPr lang="en-US"/>
              <a:t>Second level</a:t>
            </a:r>
          </a:p>
          <a:p>
            <a:pPr marL="228600" lvl="2" indent="-228600" algn="l" defTabSz="914400" rtl="0" eaLnBrk="1" latinLnBrk="0" hangingPunct="1">
              <a:lnSpc>
                <a:spcPct val="90000"/>
              </a:lnSpc>
              <a:spcBef>
                <a:spcPts val="1000"/>
              </a:spcBef>
              <a:buFont typeface="Arial" panose="020B0604020202020204" pitchFamily="34" charset="0"/>
              <a:buChar char="•"/>
            </a:pPr>
            <a:r>
              <a:rPr lang="en-US"/>
              <a:t>Third level</a:t>
            </a:r>
          </a:p>
          <a:p>
            <a:pPr marL="228600" lvl="3" indent="-228600" algn="l" defTabSz="914400" rtl="0" eaLnBrk="1" latinLnBrk="0" hangingPunct="1">
              <a:lnSpc>
                <a:spcPct val="90000"/>
              </a:lnSpc>
              <a:spcBef>
                <a:spcPts val="1000"/>
              </a:spcBef>
              <a:buFont typeface="Arial" panose="020B0604020202020204" pitchFamily="34" charset="0"/>
              <a:buChar char="•"/>
            </a:pPr>
            <a:r>
              <a:rPr lang="en-US"/>
              <a:t>Fourth level</a:t>
            </a:r>
          </a:p>
          <a:p>
            <a:pPr marL="228600" lvl="4" indent="-228600" algn="l" defTabSz="914400" rtl="0" eaLnBrk="1" latinLnBrk="0" hangingPunct="1">
              <a:lnSpc>
                <a:spcPct val="90000"/>
              </a:lnSpc>
              <a:spcBef>
                <a:spcPts val="1000"/>
              </a:spcBef>
              <a:buFont typeface="Arial" panose="020B0604020202020204" pitchFamily="34" charset="0"/>
              <a:buChar char="•"/>
            </a:pPr>
            <a:r>
              <a:rPr lang="en-US"/>
              <a:t>Fifth level</a:t>
            </a:r>
            <a:endParaRPr lang="is-IS" dirty="0"/>
          </a:p>
        </p:txBody>
      </p:sp>
      <p:sp>
        <p:nvSpPr>
          <p:cNvPr id="4" name="Content Placeholder 3"/>
          <p:cNvSpPr>
            <a:spLocks noGrp="1"/>
          </p:cNvSpPr>
          <p:nvPr>
            <p:ph sz="half" idx="2"/>
          </p:nvPr>
        </p:nvSpPr>
        <p:spPr>
          <a:xfrm>
            <a:off x="6172200" y="1825625"/>
            <a:ext cx="5181600" cy="4793660"/>
          </a:xfrm>
        </p:spPr>
        <p:txBody>
          <a:bodyPr/>
          <a:lstStyle>
            <a:lvl1pPr marL="228600" indent="-228600">
              <a:defRPr lang="en-US" sz="2800" kern="1200" dirty="0" smtClean="0">
                <a:solidFill>
                  <a:srgbClr val="333399"/>
                </a:solidFill>
                <a:latin typeface="+mj-lt"/>
                <a:ea typeface="+mn-ea"/>
                <a:cs typeface="+mn-cs"/>
              </a:defRPr>
            </a:lvl1pPr>
            <a:lvl2pPr>
              <a:defRPr>
                <a:latin typeface="+mj-lt"/>
              </a:defRPr>
            </a:lvl2pPr>
            <a:lvl3pPr>
              <a:defRPr>
                <a:latin typeface="+mj-lt"/>
              </a:defRPr>
            </a:lvl3pPr>
            <a:lvl4pPr>
              <a:defRPr>
                <a:latin typeface="+mj-lt"/>
              </a:defRPr>
            </a:lvl4pPr>
            <a:lvl5pPr>
              <a:defRPr>
                <a:latin typeface="+mj-lt"/>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en-US"/>
              <a:t>Edit Master text styles</a:t>
            </a:r>
          </a:p>
          <a:p>
            <a:pPr marL="228600" lvl="1" indent="-228600" algn="l" defTabSz="914400" rtl="0" eaLnBrk="1" latinLnBrk="0" hangingPunct="1">
              <a:lnSpc>
                <a:spcPct val="90000"/>
              </a:lnSpc>
              <a:spcBef>
                <a:spcPts val="1000"/>
              </a:spcBef>
              <a:buFont typeface="Arial" panose="020B0604020202020204" pitchFamily="34" charset="0"/>
              <a:buChar char="•"/>
            </a:pPr>
            <a:r>
              <a:rPr lang="en-US"/>
              <a:t>Second level</a:t>
            </a:r>
          </a:p>
          <a:p>
            <a:pPr marL="228600" lvl="2" indent="-228600" algn="l" defTabSz="914400" rtl="0" eaLnBrk="1" latinLnBrk="0" hangingPunct="1">
              <a:lnSpc>
                <a:spcPct val="90000"/>
              </a:lnSpc>
              <a:spcBef>
                <a:spcPts val="1000"/>
              </a:spcBef>
              <a:buFont typeface="Arial" panose="020B0604020202020204" pitchFamily="34" charset="0"/>
              <a:buChar char="•"/>
            </a:pPr>
            <a:r>
              <a:rPr lang="en-US"/>
              <a:t>Third level</a:t>
            </a:r>
          </a:p>
          <a:p>
            <a:pPr marL="228600" lvl="3" indent="-228600" algn="l" defTabSz="914400" rtl="0" eaLnBrk="1" latinLnBrk="0" hangingPunct="1">
              <a:lnSpc>
                <a:spcPct val="90000"/>
              </a:lnSpc>
              <a:spcBef>
                <a:spcPts val="1000"/>
              </a:spcBef>
              <a:buFont typeface="Arial" panose="020B0604020202020204" pitchFamily="34" charset="0"/>
              <a:buChar char="•"/>
            </a:pPr>
            <a:r>
              <a:rPr lang="en-US"/>
              <a:t>Fourth level</a:t>
            </a:r>
          </a:p>
          <a:p>
            <a:pPr marL="228600" lvl="4" indent="-228600" algn="l" defTabSz="914400" rtl="0" eaLnBrk="1" latinLnBrk="0" hangingPunct="1">
              <a:lnSpc>
                <a:spcPct val="90000"/>
              </a:lnSpc>
              <a:spcBef>
                <a:spcPts val="1000"/>
              </a:spcBef>
              <a:buFont typeface="Arial" panose="020B0604020202020204" pitchFamily="34" charset="0"/>
              <a:buChar char="•"/>
            </a:pPr>
            <a:r>
              <a:rPr lang="en-US"/>
              <a:t>Fifth level</a:t>
            </a:r>
            <a:endParaRPr lang="is-IS" dirty="0"/>
          </a:p>
        </p:txBody>
      </p:sp>
      <p:pic>
        <p:nvPicPr>
          <p:cNvPr id="8" name="Picture 12" descr="SEDLOGR"/>
          <p:cNvPicPr>
            <a:picLocks noChangeAspect="1" noChangeArrowheads="1"/>
          </p:cNvPicPr>
          <p:nvPr/>
        </p:nvPicPr>
        <p:blipFill>
          <a:blip r:embed="rId2" cstate="print"/>
          <a:srcRect/>
          <a:stretch>
            <a:fillRect/>
          </a:stretch>
        </p:blipFill>
        <p:spPr bwMode="auto">
          <a:xfrm>
            <a:off x="11160000" y="180000"/>
            <a:ext cx="757237" cy="792162"/>
          </a:xfrm>
          <a:prstGeom prst="rect">
            <a:avLst/>
          </a:prstGeom>
          <a:solidFill>
            <a:schemeClr val="bg1"/>
          </a:solidFill>
          <a:ln w="9525">
            <a:noFill/>
            <a:miter lim="800000"/>
            <a:headEnd/>
            <a:tailEnd/>
          </a:ln>
        </p:spPr>
      </p:pic>
    </p:spTree>
    <p:extLst>
      <p:ext uri="{BB962C8B-B14F-4D97-AF65-F5344CB8AC3E}">
        <p14:creationId xmlns:p14="http://schemas.microsoft.com/office/powerpoint/2010/main" val="3602220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s-I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C25CFF-6C03-427C-9D0F-201C32047C2B}" type="datetimeFigureOut">
              <a:rPr lang="is-IS" smtClean="0"/>
              <a:t>7.5.2024</a:t>
            </a:fld>
            <a:endParaRPr lang="is-IS"/>
          </a:p>
        </p:txBody>
      </p:sp>
      <p:sp>
        <p:nvSpPr>
          <p:cNvPr id="5" name="Footer Placeholder 4"/>
          <p:cNvSpPr>
            <a:spLocks noGrp="1"/>
          </p:cNvSpPr>
          <p:nvPr>
            <p:ph type="ftr" sz="quarter" idx="11"/>
          </p:nvPr>
        </p:nvSpPr>
        <p:spPr/>
        <p:txBody>
          <a:bodyPr/>
          <a:lstStyle/>
          <a:p>
            <a:endParaRPr lang="is-IS"/>
          </a:p>
        </p:txBody>
      </p:sp>
      <p:sp>
        <p:nvSpPr>
          <p:cNvPr id="6" name="Slide Number Placeholder 5"/>
          <p:cNvSpPr>
            <a:spLocks noGrp="1"/>
          </p:cNvSpPr>
          <p:nvPr>
            <p:ph type="sldNum" sz="quarter" idx="12"/>
          </p:nvPr>
        </p:nvSpPr>
        <p:spPr/>
        <p:txBody>
          <a:bodyPr/>
          <a:lstStyle/>
          <a:p>
            <a:fld id="{A3B002D8-5689-4462-9A99-C8D4731C6390}" type="slidenum">
              <a:rPr lang="is-IS" smtClean="0"/>
              <a:t>‹#›</a:t>
            </a:fld>
            <a:endParaRPr lang="is-IS"/>
          </a:p>
        </p:txBody>
      </p:sp>
    </p:spTree>
    <p:extLst>
      <p:ext uri="{BB962C8B-B14F-4D97-AF65-F5344CB8AC3E}">
        <p14:creationId xmlns:p14="http://schemas.microsoft.com/office/powerpoint/2010/main" val="1331026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is-I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7" name="Date Placeholder 6"/>
          <p:cNvSpPr>
            <a:spLocks noGrp="1"/>
          </p:cNvSpPr>
          <p:nvPr>
            <p:ph type="dt" sz="half" idx="10"/>
          </p:nvPr>
        </p:nvSpPr>
        <p:spPr/>
        <p:txBody>
          <a:bodyPr/>
          <a:lstStyle/>
          <a:p>
            <a:fld id="{23C25CFF-6C03-427C-9D0F-201C32047C2B}" type="datetimeFigureOut">
              <a:rPr lang="is-IS" smtClean="0"/>
              <a:t>7.5.2024</a:t>
            </a:fld>
            <a:endParaRPr lang="is-IS"/>
          </a:p>
        </p:txBody>
      </p:sp>
      <p:sp>
        <p:nvSpPr>
          <p:cNvPr id="8" name="Footer Placeholder 7"/>
          <p:cNvSpPr>
            <a:spLocks noGrp="1"/>
          </p:cNvSpPr>
          <p:nvPr>
            <p:ph type="ftr" sz="quarter" idx="11"/>
          </p:nvPr>
        </p:nvSpPr>
        <p:spPr/>
        <p:txBody>
          <a:bodyPr/>
          <a:lstStyle/>
          <a:p>
            <a:endParaRPr lang="is-IS"/>
          </a:p>
        </p:txBody>
      </p:sp>
      <p:sp>
        <p:nvSpPr>
          <p:cNvPr id="9" name="Slide Number Placeholder 8"/>
          <p:cNvSpPr>
            <a:spLocks noGrp="1"/>
          </p:cNvSpPr>
          <p:nvPr>
            <p:ph type="sldNum" sz="quarter" idx="12"/>
          </p:nvPr>
        </p:nvSpPr>
        <p:spPr/>
        <p:txBody>
          <a:bodyPr/>
          <a:lstStyle/>
          <a:p>
            <a:fld id="{A3B002D8-5689-4462-9A99-C8D4731C6390}" type="slidenum">
              <a:rPr lang="is-IS" smtClean="0"/>
              <a:t>‹#›</a:t>
            </a:fld>
            <a:endParaRPr lang="is-IS"/>
          </a:p>
        </p:txBody>
      </p:sp>
    </p:spTree>
    <p:extLst>
      <p:ext uri="{BB962C8B-B14F-4D97-AF65-F5344CB8AC3E}">
        <p14:creationId xmlns:p14="http://schemas.microsoft.com/office/powerpoint/2010/main" val="1753911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Date Placeholder 2"/>
          <p:cNvSpPr>
            <a:spLocks noGrp="1"/>
          </p:cNvSpPr>
          <p:nvPr>
            <p:ph type="dt" sz="half" idx="10"/>
          </p:nvPr>
        </p:nvSpPr>
        <p:spPr/>
        <p:txBody>
          <a:bodyPr/>
          <a:lstStyle/>
          <a:p>
            <a:fld id="{23C25CFF-6C03-427C-9D0F-201C32047C2B}" type="datetimeFigureOut">
              <a:rPr lang="is-IS" smtClean="0"/>
              <a:t>7.5.2024</a:t>
            </a:fld>
            <a:endParaRPr lang="is-IS"/>
          </a:p>
        </p:txBody>
      </p:sp>
      <p:sp>
        <p:nvSpPr>
          <p:cNvPr id="4" name="Footer Placeholder 3"/>
          <p:cNvSpPr>
            <a:spLocks noGrp="1"/>
          </p:cNvSpPr>
          <p:nvPr>
            <p:ph type="ftr" sz="quarter" idx="11"/>
          </p:nvPr>
        </p:nvSpPr>
        <p:spPr/>
        <p:txBody>
          <a:bodyPr/>
          <a:lstStyle/>
          <a:p>
            <a:endParaRPr lang="is-IS"/>
          </a:p>
        </p:txBody>
      </p:sp>
      <p:sp>
        <p:nvSpPr>
          <p:cNvPr id="5" name="Slide Number Placeholder 4"/>
          <p:cNvSpPr>
            <a:spLocks noGrp="1"/>
          </p:cNvSpPr>
          <p:nvPr>
            <p:ph type="sldNum" sz="quarter" idx="12"/>
          </p:nvPr>
        </p:nvSpPr>
        <p:spPr/>
        <p:txBody>
          <a:bodyPr/>
          <a:lstStyle/>
          <a:p>
            <a:fld id="{A3B002D8-5689-4462-9A99-C8D4731C6390}" type="slidenum">
              <a:rPr lang="is-IS" smtClean="0"/>
              <a:t>‹#›</a:t>
            </a:fld>
            <a:endParaRPr lang="is-IS"/>
          </a:p>
        </p:txBody>
      </p:sp>
    </p:spTree>
    <p:extLst>
      <p:ext uri="{BB962C8B-B14F-4D97-AF65-F5344CB8AC3E}">
        <p14:creationId xmlns:p14="http://schemas.microsoft.com/office/powerpoint/2010/main" val="2643142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C25CFF-6C03-427C-9D0F-201C32047C2B}" type="datetimeFigureOut">
              <a:rPr lang="is-IS" smtClean="0"/>
              <a:t>7.5.2024</a:t>
            </a:fld>
            <a:endParaRPr lang="is-IS"/>
          </a:p>
        </p:txBody>
      </p:sp>
      <p:sp>
        <p:nvSpPr>
          <p:cNvPr id="3" name="Footer Placeholder 2"/>
          <p:cNvSpPr>
            <a:spLocks noGrp="1"/>
          </p:cNvSpPr>
          <p:nvPr>
            <p:ph type="ftr" sz="quarter" idx="11"/>
          </p:nvPr>
        </p:nvSpPr>
        <p:spPr/>
        <p:txBody>
          <a:bodyPr/>
          <a:lstStyle/>
          <a:p>
            <a:endParaRPr lang="is-IS"/>
          </a:p>
        </p:txBody>
      </p:sp>
      <p:sp>
        <p:nvSpPr>
          <p:cNvPr id="4" name="Slide Number Placeholder 3"/>
          <p:cNvSpPr>
            <a:spLocks noGrp="1"/>
          </p:cNvSpPr>
          <p:nvPr>
            <p:ph type="sldNum" sz="quarter" idx="12"/>
          </p:nvPr>
        </p:nvSpPr>
        <p:spPr/>
        <p:txBody>
          <a:bodyPr/>
          <a:lstStyle/>
          <a:p>
            <a:fld id="{A3B002D8-5689-4462-9A99-C8D4731C6390}" type="slidenum">
              <a:rPr lang="is-IS" smtClean="0"/>
              <a:t>‹#›</a:t>
            </a:fld>
            <a:endParaRPr lang="is-IS"/>
          </a:p>
        </p:txBody>
      </p:sp>
    </p:spTree>
    <p:extLst>
      <p:ext uri="{BB962C8B-B14F-4D97-AF65-F5344CB8AC3E}">
        <p14:creationId xmlns:p14="http://schemas.microsoft.com/office/powerpoint/2010/main" val="3699793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s-I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C25CFF-6C03-427C-9D0F-201C32047C2B}" type="datetimeFigureOut">
              <a:rPr lang="is-IS" smtClean="0"/>
              <a:t>7.5.2024</a:t>
            </a:fld>
            <a:endParaRPr lang="is-IS"/>
          </a:p>
        </p:txBody>
      </p:sp>
      <p:sp>
        <p:nvSpPr>
          <p:cNvPr id="6" name="Footer Placeholder 5"/>
          <p:cNvSpPr>
            <a:spLocks noGrp="1"/>
          </p:cNvSpPr>
          <p:nvPr>
            <p:ph type="ftr" sz="quarter" idx="11"/>
          </p:nvPr>
        </p:nvSpPr>
        <p:spPr/>
        <p:txBody>
          <a:bodyPr/>
          <a:lstStyle/>
          <a:p>
            <a:endParaRPr lang="is-IS"/>
          </a:p>
        </p:txBody>
      </p:sp>
      <p:sp>
        <p:nvSpPr>
          <p:cNvPr id="7" name="Slide Number Placeholder 6"/>
          <p:cNvSpPr>
            <a:spLocks noGrp="1"/>
          </p:cNvSpPr>
          <p:nvPr>
            <p:ph type="sldNum" sz="quarter" idx="12"/>
          </p:nvPr>
        </p:nvSpPr>
        <p:spPr/>
        <p:txBody>
          <a:bodyPr/>
          <a:lstStyle/>
          <a:p>
            <a:fld id="{A3B002D8-5689-4462-9A99-C8D4731C6390}" type="slidenum">
              <a:rPr lang="is-IS" smtClean="0"/>
              <a:t>‹#›</a:t>
            </a:fld>
            <a:endParaRPr lang="is-IS"/>
          </a:p>
        </p:txBody>
      </p:sp>
    </p:spTree>
    <p:extLst>
      <p:ext uri="{BB962C8B-B14F-4D97-AF65-F5344CB8AC3E}">
        <p14:creationId xmlns:p14="http://schemas.microsoft.com/office/powerpoint/2010/main" val="2720313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s-I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is-I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C25CFF-6C03-427C-9D0F-201C32047C2B}" type="datetimeFigureOut">
              <a:rPr lang="is-IS" smtClean="0"/>
              <a:t>7.5.2024</a:t>
            </a:fld>
            <a:endParaRPr lang="is-IS"/>
          </a:p>
        </p:txBody>
      </p:sp>
      <p:sp>
        <p:nvSpPr>
          <p:cNvPr id="6" name="Footer Placeholder 5"/>
          <p:cNvSpPr>
            <a:spLocks noGrp="1"/>
          </p:cNvSpPr>
          <p:nvPr>
            <p:ph type="ftr" sz="quarter" idx="11"/>
          </p:nvPr>
        </p:nvSpPr>
        <p:spPr/>
        <p:txBody>
          <a:bodyPr/>
          <a:lstStyle/>
          <a:p>
            <a:endParaRPr lang="is-IS"/>
          </a:p>
        </p:txBody>
      </p:sp>
      <p:sp>
        <p:nvSpPr>
          <p:cNvPr id="7" name="Slide Number Placeholder 6"/>
          <p:cNvSpPr>
            <a:spLocks noGrp="1"/>
          </p:cNvSpPr>
          <p:nvPr>
            <p:ph type="sldNum" sz="quarter" idx="12"/>
          </p:nvPr>
        </p:nvSpPr>
        <p:spPr/>
        <p:txBody>
          <a:bodyPr/>
          <a:lstStyle/>
          <a:p>
            <a:fld id="{A3B002D8-5689-4462-9A99-C8D4731C6390}" type="slidenum">
              <a:rPr lang="is-IS" smtClean="0"/>
              <a:t>‹#›</a:t>
            </a:fld>
            <a:endParaRPr lang="is-IS"/>
          </a:p>
        </p:txBody>
      </p:sp>
    </p:spTree>
    <p:extLst>
      <p:ext uri="{BB962C8B-B14F-4D97-AF65-F5344CB8AC3E}">
        <p14:creationId xmlns:p14="http://schemas.microsoft.com/office/powerpoint/2010/main" val="3297451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s-I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C25CFF-6C03-427C-9D0F-201C32047C2B}" type="datetimeFigureOut">
              <a:rPr lang="is-IS" smtClean="0"/>
              <a:t>7.5.2024</a:t>
            </a:fld>
            <a:endParaRPr lang="is-I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s-I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B002D8-5689-4462-9A99-C8D4731C6390}" type="slidenum">
              <a:rPr lang="is-IS" smtClean="0"/>
              <a:t>‹#›</a:t>
            </a:fld>
            <a:endParaRPr lang="is-IS"/>
          </a:p>
        </p:txBody>
      </p:sp>
    </p:spTree>
    <p:extLst>
      <p:ext uri="{BB962C8B-B14F-4D97-AF65-F5344CB8AC3E}">
        <p14:creationId xmlns:p14="http://schemas.microsoft.com/office/powerpoint/2010/main" val="18035322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is-IS" dirty="0"/>
              <a:t>Monetary Bulletin 2024/2</a:t>
            </a:r>
          </a:p>
        </p:txBody>
      </p:sp>
      <p:sp>
        <p:nvSpPr>
          <p:cNvPr id="5" name="Text Placeholder 4"/>
          <p:cNvSpPr>
            <a:spLocks noGrp="1"/>
          </p:cNvSpPr>
          <p:nvPr>
            <p:ph type="body" sz="quarter" idx="14"/>
          </p:nvPr>
        </p:nvSpPr>
        <p:spPr/>
        <p:txBody>
          <a:bodyPr>
            <a:normAutofit/>
          </a:bodyPr>
          <a:lstStyle/>
          <a:p>
            <a:r>
              <a:rPr lang="is-IS" dirty="0" err="1"/>
              <a:t>Charts</a:t>
            </a:r>
            <a:endParaRPr lang="is-IS" dirty="0"/>
          </a:p>
        </p:txBody>
      </p:sp>
    </p:spTree>
    <p:extLst>
      <p:ext uri="{BB962C8B-B14F-4D97-AF65-F5344CB8AC3E}">
        <p14:creationId xmlns:p14="http://schemas.microsoft.com/office/powerpoint/2010/main" val="1259994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graph of a graph of a graph of a graph of a graph of a graph of a graph of a graph of a graph of a graph of a graph of a graph of&#10;&#10;Description automatically generated">
            <a:extLst>
              <a:ext uri="{FF2B5EF4-FFF2-40B4-BE49-F238E27FC236}">
                <a16:creationId xmlns:a16="http://schemas.microsoft.com/office/drawing/2014/main" id="{82A4C173-DF43-DDC0-CA42-B2FD165DC8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159" y="1069843"/>
            <a:ext cx="4995682" cy="4718314"/>
          </a:xfrm>
          <a:prstGeom prst="rect">
            <a:avLst/>
          </a:prstGeom>
        </p:spPr>
      </p:pic>
    </p:spTree>
    <p:extLst>
      <p:ext uri="{BB962C8B-B14F-4D97-AF65-F5344CB8AC3E}">
        <p14:creationId xmlns:p14="http://schemas.microsoft.com/office/powerpoint/2010/main" val="25378794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230998" y="2849752"/>
            <a:ext cx="9261967" cy="772716"/>
          </a:xfrm>
        </p:spPr>
        <p:txBody>
          <a:bodyPr>
            <a:normAutofit fontScale="62500" lnSpcReduction="20000"/>
          </a:bodyPr>
          <a:lstStyle/>
          <a:p>
            <a:r>
              <a:rPr lang="is-IS" dirty="0"/>
              <a:t>Box 2</a:t>
            </a:r>
          </a:p>
          <a:p>
            <a:r>
              <a:rPr lang="is-IS" dirty="0" err="1"/>
              <a:t>Recent</a:t>
            </a:r>
            <a:r>
              <a:rPr lang="is-IS" dirty="0"/>
              <a:t> </a:t>
            </a:r>
            <a:r>
              <a:rPr lang="is-IS" dirty="0" err="1"/>
              <a:t>revisions</a:t>
            </a:r>
            <a:r>
              <a:rPr lang="is-IS" dirty="0"/>
              <a:t> of </a:t>
            </a:r>
            <a:r>
              <a:rPr lang="is-IS" dirty="0" err="1"/>
              <a:t>historical</a:t>
            </a:r>
            <a:r>
              <a:rPr lang="is-IS" dirty="0"/>
              <a:t> </a:t>
            </a:r>
            <a:r>
              <a:rPr lang="is-IS" dirty="0" err="1"/>
              <a:t>data</a:t>
            </a:r>
            <a:endParaRPr lang="is-IS" dirty="0"/>
          </a:p>
        </p:txBody>
      </p:sp>
    </p:spTree>
    <p:extLst>
      <p:ext uri="{BB962C8B-B14F-4D97-AF65-F5344CB8AC3E}">
        <p14:creationId xmlns:p14="http://schemas.microsoft.com/office/powerpoint/2010/main" val="376130098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different colored bars&#10;&#10;Description automatically generated">
            <a:extLst>
              <a:ext uri="{FF2B5EF4-FFF2-40B4-BE49-F238E27FC236}">
                <a16:creationId xmlns:a16="http://schemas.microsoft.com/office/drawing/2014/main" id="{6F92B213-DD91-F7E9-07EC-49C06830F4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2627" y="605022"/>
            <a:ext cx="5126746" cy="5647955"/>
          </a:xfrm>
          <a:prstGeom prst="rect">
            <a:avLst/>
          </a:prstGeom>
        </p:spPr>
      </p:pic>
    </p:spTree>
    <p:extLst>
      <p:ext uri="{BB962C8B-B14F-4D97-AF65-F5344CB8AC3E}">
        <p14:creationId xmlns:p14="http://schemas.microsoft.com/office/powerpoint/2010/main" val="141478418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growth in iceland&#10;&#10;Description automatically generated">
            <a:extLst>
              <a:ext uri="{FF2B5EF4-FFF2-40B4-BE49-F238E27FC236}">
                <a16:creationId xmlns:a16="http://schemas.microsoft.com/office/drawing/2014/main" id="{7933EAAC-87E7-7DB1-9288-C272572C09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2919" y="1016503"/>
            <a:ext cx="5026162" cy="4824994"/>
          </a:xfrm>
          <a:prstGeom prst="rect">
            <a:avLst/>
          </a:prstGeom>
        </p:spPr>
      </p:pic>
    </p:spTree>
    <p:extLst>
      <p:ext uri="{BB962C8B-B14F-4D97-AF65-F5344CB8AC3E}">
        <p14:creationId xmlns:p14="http://schemas.microsoft.com/office/powerpoint/2010/main" val="36453536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growth in the past&#10;&#10;Description automatically generated with medium confidence">
            <a:extLst>
              <a:ext uri="{FF2B5EF4-FFF2-40B4-BE49-F238E27FC236}">
                <a16:creationId xmlns:a16="http://schemas.microsoft.com/office/drawing/2014/main" id="{9F7AC0D7-8D31-882F-1FC6-BAFBB80F45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0915" y="1095751"/>
            <a:ext cx="5090170" cy="4666497"/>
          </a:xfrm>
          <a:prstGeom prst="rect">
            <a:avLst/>
          </a:prstGeom>
        </p:spPr>
      </p:pic>
    </p:spTree>
    <p:extLst>
      <p:ext uri="{BB962C8B-B14F-4D97-AF65-F5344CB8AC3E}">
        <p14:creationId xmlns:p14="http://schemas.microsoft.com/office/powerpoint/2010/main" val="396894977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different colored bars&#10;&#10;Description automatically generated with medium confidence">
            <a:extLst>
              <a:ext uri="{FF2B5EF4-FFF2-40B4-BE49-F238E27FC236}">
                <a16:creationId xmlns:a16="http://schemas.microsoft.com/office/drawing/2014/main" id="{F68A2FCE-EDB4-C6EE-E314-ABE7230687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8723" y="504438"/>
            <a:ext cx="5114554" cy="5849124"/>
          </a:xfrm>
          <a:prstGeom prst="rect">
            <a:avLst/>
          </a:prstGeom>
        </p:spPr>
      </p:pic>
    </p:spTree>
    <p:extLst>
      <p:ext uri="{BB962C8B-B14F-4D97-AF65-F5344CB8AC3E}">
        <p14:creationId xmlns:p14="http://schemas.microsoft.com/office/powerpoint/2010/main" val="21174847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art of a graph&#10;&#10;Description automatically generated with medium confidence">
            <a:extLst>
              <a:ext uri="{FF2B5EF4-FFF2-40B4-BE49-F238E27FC236}">
                <a16:creationId xmlns:a16="http://schemas.microsoft.com/office/drawing/2014/main" id="{9647D0C1-BF42-6787-5932-4F92DF2AAE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1395" y="786378"/>
            <a:ext cx="5029210" cy="5285243"/>
          </a:xfrm>
          <a:prstGeom prst="rect">
            <a:avLst/>
          </a:prstGeom>
        </p:spPr>
      </p:pic>
    </p:spTree>
    <p:extLst>
      <p:ext uri="{BB962C8B-B14F-4D97-AF65-F5344CB8AC3E}">
        <p14:creationId xmlns:p14="http://schemas.microsoft.com/office/powerpoint/2010/main" val="174949052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number of figures&#10;&#10;Description automatically generated">
            <a:extLst>
              <a:ext uri="{FF2B5EF4-FFF2-40B4-BE49-F238E27FC236}">
                <a16:creationId xmlns:a16="http://schemas.microsoft.com/office/drawing/2014/main" id="{78C2A9DD-A7F7-DFCE-1C58-FCD60DE773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6531" y="1216147"/>
            <a:ext cx="5138938" cy="4425705"/>
          </a:xfrm>
          <a:prstGeom prst="rect">
            <a:avLst/>
          </a:prstGeom>
        </p:spPr>
      </p:pic>
    </p:spTree>
    <p:extLst>
      <p:ext uri="{BB962C8B-B14F-4D97-AF65-F5344CB8AC3E}">
        <p14:creationId xmlns:p14="http://schemas.microsoft.com/office/powerpoint/2010/main" val="322825843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number of people&#10;&#10;Description automatically generated with medium confidence">
            <a:extLst>
              <a:ext uri="{FF2B5EF4-FFF2-40B4-BE49-F238E27FC236}">
                <a16:creationId xmlns:a16="http://schemas.microsoft.com/office/drawing/2014/main" id="{9B01A072-21CC-92F4-B2BD-B38B6C0192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9391" y="1095751"/>
            <a:ext cx="5093218" cy="4666497"/>
          </a:xfrm>
          <a:prstGeom prst="rect">
            <a:avLst/>
          </a:prstGeom>
        </p:spPr>
      </p:pic>
    </p:spTree>
    <p:extLst>
      <p:ext uri="{BB962C8B-B14F-4D97-AF65-F5344CB8AC3E}">
        <p14:creationId xmlns:p14="http://schemas.microsoft.com/office/powerpoint/2010/main" val="388391815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with lines and numbers&#10;&#10;Description automatically generated">
            <a:extLst>
              <a:ext uri="{FF2B5EF4-FFF2-40B4-BE49-F238E27FC236}">
                <a16:creationId xmlns:a16="http://schemas.microsoft.com/office/drawing/2014/main" id="{6735C56A-2875-E678-244A-68E79E5892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159" y="1266439"/>
            <a:ext cx="4995682" cy="4325121"/>
          </a:xfrm>
          <a:prstGeom prst="rect">
            <a:avLst/>
          </a:prstGeom>
        </p:spPr>
      </p:pic>
    </p:spTree>
    <p:extLst>
      <p:ext uri="{BB962C8B-B14F-4D97-AF65-F5344CB8AC3E}">
        <p14:creationId xmlns:p14="http://schemas.microsoft.com/office/powerpoint/2010/main" val="178154388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graph with numbers and a chart of numbers&#10;&#10;Description automatically generated with medium confidence">
            <a:extLst>
              <a:ext uri="{FF2B5EF4-FFF2-40B4-BE49-F238E27FC236}">
                <a16:creationId xmlns:a16="http://schemas.microsoft.com/office/drawing/2014/main" id="{F7F19E94-D2AC-19FF-3D60-EDD52CDD0D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5675" y="981451"/>
            <a:ext cx="5120650" cy="4895098"/>
          </a:xfrm>
          <a:prstGeom prst="rect">
            <a:avLst/>
          </a:prstGeom>
        </p:spPr>
      </p:pic>
    </p:spTree>
    <p:extLst>
      <p:ext uri="{BB962C8B-B14F-4D97-AF65-F5344CB8AC3E}">
        <p14:creationId xmlns:p14="http://schemas.microsoft.com/office/powerpoint/2010/main" val="4213584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the global inflation&#10;&#10;Description automatically generated">
            <a:extLst>
              <a:ext uri="{FF2B5EF4-FFF2-40B4-BE49-F238E27FC236}">
                <a16:creationId xmlns:a16="http://schemas.microsoft.com/office/drawing/2014/main" id="{4D3A2F9C-1EEF-4A3D-DBEA-830C801EFD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5967" y="1072891"/>
            <a:ext cx="5020066" cy="4712218"/>
          </a:xfrm>
          <a:prstGeom prst="rect">
            <a:avLst/>
          </a:prstGeom>
        </p:spPr>
      </p:pic>
    </p:spTree>
    <p:extLst>
      <p:ext uri="{BB962C8B-B14F-4D97-AF65-F5344CB8AC3E}">
        <p14:creationId xmlns:p14="http://schemas.microsoft.com/office/powerpoint/2010/main" val="286546391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230998" y="2849752"/>
            <a:ext cx="9261967" cy="772716"/>
          </a:xfrm>
        </p:spPr>
        <p:txBody>
          <a:bodyPr>
            <a:normAutofit fontScale="62500" lnSpcReduction="20000"/>
          </a:bodyPr>
          <a:lstStyle/>
          <a:p>
            <a:r>
              <a:rPr lang="is-IS" dirty="0"/>
              <a:t>Box 3</a:t>
            </a:r>
          </a:p>
          <a:p>
            <a:r>
              <a:rPr lang="is-IS" dirty="0" err="1"/>
              <a:t>Newly</a:t>
            </a:r>
            <a:r>
              <a:rPr lang="is-IS" dirty="0"/>
              <a:t> </a:t>
            </a:r>
            <a:r>
              <a:rPr lang="is-IS" dirty="0" err="1"/>
              <a:t>concluded</a:t>
            </a:r>
            <a:r>
              <a:rPr lang="is-IS" dirty="0"/>
              <a:t> </a:t>
            </a:r>
            <a:r>
              <a:rPr lang="is-IS" dirty="0" err="1"/>
              <a:t>private</a:t>
            </a:r>
            <a:r>
              <a:rPr lang="is-IS" dirty="0"/>
              <a:t> </a:t>
            </a:r>
            <a:r>
              <a:rPr lang="is-IS" dirty="0" err="1"/>
              <a:t>sector</a:t>
            </a:r>
            <a:r>
              <a:rPr lang="is-IS" dirty="0"/>
              <a:t> </a:t>
            </a:r>
            <a:r>
              <a:rPr lang="is-IS" dirty="0" err="1"/>
              <a:t>wage</a:t>
            </a:r>
            <a:r>
              <a:rPr lang="is-IS" dirty="0"/>
              <a:t> </a:t>
            </a:r>
            <a:r>
              <a:rPr lang="is-IS" dirty="0" err="1"/>
              <a:t>agreements</a:t>
            </a:r>
            <a:endParaRPr lang="is-IS" dirty="0"/>
          </a:p>
        </p:txBody>
      </p:sp>
    </p:spTree>
    <p:extLst>
      <p:ext uri="{BB962C8B-B14F-4D97-AF65-F5344CB8AC3E}">
        <p14:creationId xmlns:p14="http://schemas.microsoft.com/office/powerpoint/2010/main" val="359283241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number of people&#10;&#10;Description automatically generated with medium confidence">
            <a:extLst>
              <a:ext uri="{FF2B5EF4-FFF2-40B4-BE49-F238E27FC236}">
                <a16:creationId xmlns:a16="http://schemas.microsoft.com/office/drawing/2014/main" id="{A39CEEC6-345D-B54A-7838-B7A301D4A6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9203" y="1414268"/>
            <a:ext cx="5053594" cy="4029464"/>
          </a:xfrm>
          <a:prstGeom prst="rect">
            <a:avLst/>
          </a:prstGeom>
        </p:spPr>
      </p:pic>
    </p:spTree>
    <p:extLst>
      <p:ext uri="{BB962C8B-B14F-4D97-AF65-F5344CB8AC3E}">
        <p14:creationId xmlns:p14="http://schemas.microsoft.com/office/powerpoint/2010/main" val="1275459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energy prices&#10;&#10;Description automatically generated">
            <a:extLst>
              <a:ext uri="{FF2B5EF4-FFF2-40B4-BE49-F238E27FC236}">
                <a16:creationId xmlns:a16="http://schemas.microsoft.com/office/drawing/2014/main" id="{1CF51E1F-19E0-DA21-2144-2EB87F0AF6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9579" y="1098799"/>
            <a:ext cx="5132842" cy="4660401"/>
          </a:xfrm>
          <a:prstGeom prst="rect">
            <a:avLst/>
          </a:prstGeom>
        </p:spPr>
      </p:pic>
    </p:spTree>
    <p:extLst>
      <p:ext uri="{BB962C8B-B14F-4D97-AF65-F5344CB8AC3E}">
        <p14:creationId xmlns:p14="http://schemas.microsoft.com/office/powerpoint/2010/main" val="1643673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the price of goods&#10;&#10;Description automatically generated">
            <a:extLst>
              <a:ext uri="{FF2B5EF4-FFF2-40B4-BE49-F238E27FC236}">
                <a16:creationId xmlns:a16="http://schemas.microsoft.com/office/drawing/2014/main" id="{5EDA256E-D6FC-FE99-8599-4235B05A42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0059" y="1005835"/>
            <a:ext cx="5071882" cy="4846330"/>
          </a:xfrm>
          <a:prstGeom prst="rect">
            <a:avLst/>
          </a:prstGeom>
        </p:spPr>
      </p:pic>
    </p:spTree>
    <p:extLst>
      <p:ext uri="{BB962C8B-B14F-4D97-AF65-F5344CB8AC3E}">
        <p14:creationId xmlns:p14="http://schemas.microsoft.com/office/powerpoint/2010/main" val="1448636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number of supply chain pressure&#10;&#10;Description automatically generated with medium confidence">
            <a:extLst>
              <a:ext uri="{FF2B5EF4-FFF2-40B4-BE49-F238E27FC236}">
                <a16:creationId xmlns:a16="http://schemas.microsoft.com/office/drawing/2014/main" id="{35A6A3B5-6B85-17F1-D327-D4B4E300AC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0435" y="682746"/>
            <a:ext cx="5151130" cy="5492507"/>
          </a:xfrm>
          <a:prstGeom prst="rect">
            <a:avLst/>
          </a:prstGeom>
        </p:spPr>
      </p:pic>
    </p:spTree>
    <p:extLst>
      <p:ext uri="{BB962C8B-B14F-4D97-AF65-F5344CB8AC3E}">
        <p14:creationId xmlns:p14="http://schemas.microsoft.com/office/powerpoint/2010/main" val="68332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the current policy rate&#10;&#10;Description automatically generated">
            <a:extLst>
              <a:ext uri="{FF2B5EF4-FFF2-40B4-BE49-F238E27FC236}">
                <a16:creationId xmlns:a16="http://schemas.microsoft.com/office/drawing/2014/main" id="{E027C974-FD5A-338D-B9B6-53C52235AF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9015" y="708654"/>
            <a:ext cx="5013970" cy="5440691"/>
          </a:xfrm>
          <a:prstGeom prst="rect">
            <a:avLst/>
          </a:prstGeom>
        </p:spPr>
      </p:pic>
    </p:spTree>
    <p:extLst>
      <p:ext uri="{BB962C8B-B14F-4D97-AF65-F5344CB8AC3E}">
        <p14:creationId xmlns:p14="http://schemas.microsoft.com/office/powerpoint/2010/main" val="1152338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number of people&#10;&#10;Description automatically generated with medium confidence">
            <a:extLst>
              <a:ext uri="{FF2B5EF4-FFF2-40B4-BE49-F238E27FC236}">
                <a16:creationId xmlns:a16="http://schemas.microsoft.com/office/drawing/2014/main" id="{CF55C9BE-598C-6A73-72E8-FA7FCA3AC5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7491" y="519678"/>
            <a:ext cx="5017018" cy="5818644"/>
          </a:xfrm>
          <a:prstGeom prst="rect">
            <a:avLst/>
          </a:prstGeom>
        </p:spPr>
      </p:pic>
    </p:spTree>
    <p:extLst>
      <p:ext uri="{BB962C8B-B14F-4D97-AF65-F5344CB8AC3E}">
        <p14:creationId xmlns:p14="http://schemas.microsoft.com/office/powerpoint/2010/main" val="3147870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graph of the rate of the euro area&#10;&#10;Description automatically generated with medium confidence">
            <a:extLst>
              <a:ext uri="{FF2B5EF4-FFF2-40B4-BE49-F238E27FC236}">
                <a16:creationId xmlns:a16="http://schemas.microsoft.com/office/drawing/2014/main" id="{2178FEF0-F749-E246-DBC6-B514871A46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7303" y="740658"/>
            <a:ext cx="4977394" cy="5376683"/>
          </a:xfrm>
          <a:prstGeom prst="rect">
            <a:avLst/>
          </a:prstGeom>
        </p:spPr>
      </p:pic>
    </p:spTree>
    <p:extLst>
      <p:ext uri="{BB962C8B-B14F-4D97-AF65-F5344CB8AC3E}">
        <p14:creationId xmlns:p14="http://schemas.microsoft.com/office/powerpoint/2010/main" val="1739210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the number of countries/regions&#10;&#10;Description automatically generated with medium confidence">
            <a:extLst>
              <a:ext uri="{FF2B5EF4-FFF2-40B4-BE49-F238E27FC236}">
                <a16:creationId xmlns:a16="http://schemas.microsoft.com/office/drawing/2014/main" id="{CF3E72A4-498C-153F-8374-7B49887A62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3775" y="1251199"/>
            <a:ext cx="5044450" cy="4355601"/>
          </a:xfrm>
          <a:prstGeom prst="rect">
            <a:avLst/>
          </a:prstGeom>
        </p:spPr>
      </p:pic>
    </p:spTree>
    <p:extLst>
      <p:ext uri="{BB962C8B-B14F-4D97-AF65-F5344CB8AC3E}">
        <p14:creationId xmlns:p14="http://schemas.microsoft.com/office/powerpoint/2010/main" val="977204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number of standard deviations over long-term average&#10;&#10;Description automatically generated">
            <a:extLst>
              <a:ext uri="{FF2B5EF4-FFF2-40B4-BE49-F238E27FC236}">
                <a16:creationId xmlns:a16="http://schemas.microsoft.com/office/drawing/2014/main" id="{4B7FACDF-01F1-A064-9A65-46ABB671FD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1771" y="1091179"/>
            <a:ext cx="5108458" cy="4675642"/>
          </a:xfrm>
          <a:prstGeom prst="rect">
            <a:avLst/>
          </a:prstGeom>
        </p:spPr>
      </p:pic>
    </p:spTree>
    <p:extLst>
      <p:ext uri="{BB962C8B-B14F-4D97-AF65-F5344CB8AC3E}">
        <p14:creationId xmlns:p14="http://schemas.microsoft.com/office/powerpoint/2010/main" val="547307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230998" y="2849752"/>
            <a:ext cx="9261967" cy="772716"/>
          </a:xfrm>
        </p:spPr>
        <p:txBody>
          <a:bodyPr>
            <a:normAutofit/>
          </a:bodyPr>
          <a:lstStyle/>
          <a:p>
            <a:r>
              <a:rPr lang="is-IS" dirty="0"/>
              <a:t>I </a:t>
            </a:r>
            <a:r>
              <a:rPr lang="is-IS" dirty="0" err="1"/>
              <a:t>The</a:t>
            </a:r>
            <a:r>
              <a:rPr lang="is-IS" dirty="0"/>
              <a:t> </a:t>
            </a:r>
            <a:r>
              <a:rPr lang="is-IS" dirty="0" err="1"/>
              <a:t>global</a:t>
            </a:r>
            <a:r>
              <a:rPr lang="is-IS" dirty="0"/>
              <a:t> </a:t>
            </a:r>
            <a:r>
              <a:rPr lang="is-IS" dirty="0" err="1"/>
              <a:t>economy</a:t>
            </a:r>
            <a:r>
              <a:rPr lang="is-IS" dirty="0"/>
              <a:t> </a:t>
            </a:r>
            <a:r>
              <a:rPr lang="is-IS" dirty="0" err="1"/>
              <a:t>and</a:t>
            </a:r>
            <a:r>
              <a:rPr lang="is-IS" dirty="0"/>
              <a:t> </a:t>
            </a:r>
            <a:r>
              <a:rPr lang="is-IS" dirty="0" err="1"/>
              <a:t>terms</a:t>
            </a:r>
            <a:r>
              <a:rPr lang="is-IS" dirty="0"/>
              <a:t> of </a:t>
            </a:r>
            <a:r>
              <a:rPr lang="is-IS" dirty="0" err="1"/>
              <a:t>trade</a:t>
            </a:r>
            <a:endParaRPr lang="is-IS" dirty="0"/>
          </a:p>
          <a:p>
            <a:endParaRPr lang="is-IS" dirty="0"/>
          </a:p>
        </p:txBody>
      </p:sp>
    </p:spTree>
    <p:extLst>
      <p:ext uri="{BB962C8B-B14F-4D97-AF65-F5344CB8AC3E}">
        <p14:creationId xmlns:p14="http://schemas.microsoft.com/office/powerpoint/2010/main" val="13226067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different types of prices&#10;&#10;Description automatically generated with medium confidence">
            <a:extLst>
              <a:ext uri="{FF2B5EF4-FFF2-40B4-BE49-F238E27FC236}">
                <a16:creationId xmlns:a16="http://schemas.microsoft.com/office/drawing/2014/main" id="{63F9AB29-CC75-946F-9F9F-720FED7D9B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2814" y="457194"/>
            <a:ext cx="5166371" cy="5943612"/>
          </a:xfrm>
          <a:prstGeom prst="rect">
            <a:avLst/>
          </a:prstGeom>
        </p:spPr>
      </p:pic>
    </p:spTree>
    <p:extLst>
      <p:ext uri="{BB962C8B-B14F-4D97-AF65-F5344CB8AC3E}">
        <p14:creationId xmlns:p14="http://schemas.microsoft.com/office/powerpoint/2010/main" val="4151302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oil prices&#10;&#10;Description automatically generated">
            <a:extLst>
              <a:ext uri="{FF2B5EF4-FFF2-40B4-BE49-F238E27FC236}">
                <a16:creationId xmlns:a16="http://schemas.microsoft.com/office/drawing/2014/main" id="{C8D0CD06-5380-9F41-8A46-F183F358BD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3775" y="986023"/>
            <a:ext cx="5044450" cy="4885954"/>
          </a:xfrm>
          <a:prstGeom prst="rect">
            <a:avLst/>
          </a:prstGeom>
        </p:spPr>
      </p:pic>
    </p:spTree>
    <p:extLst>
      <p:ext uri="{BB962C8B-B14F-4D97-AF65-F5344CB8AC3E}">
        <p14:creationId xmlns:p14="http://schemas.microsoft.com/office/powerpoint/2010/main" val="1061915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oil prices&#10;&#10;Description automatically generated">
            <a:extLst>
              <a:ext uri="{FF2B5EF4-FFF2-40B4-BE49-F238E27FC236}">
                <a16:creationId xmlns:a16="http://schemas.microsoft.com/office/drawing/2014/main" id="{A854BDF1-B5AF-0397-5E23-7E8053E191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9203" y="1240531"/>
            <a:ext cx="5053594" cy="4376937"/>
          </a:xfrm>
          <a:prstGeom prst="rect">
            <a:avLst/>
          </a:prstGeom>
        </p:spPr>
      </p:pic>
    </p:spTree>
    <p:extLst>
      <p:ext uri="{BB962C8B-B14F-4D97-AF65-F5344CB8AC3E}">
        <p14:creationId xmlns:p14="http://schemas.microsoft.com/office/powerpoint/2010/main" val="3856029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the price of the stock market&#10;&#10;Description automatically generated">
            <a:extLst>
              <a:ext uri="{FF2B5EF4-FFF2-40B4-BE49-F238E27FC236}">
                <a16:creationId xmlns:a16="http://schemas.microsoft.com/office/drawing/2014/main" id="{F29628AD-F30C-E014-E4E7-FCE9A71FB5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5675" y="966211"/>
            <a:ext cx="5120650" cy="4925578"/>
          </a:xfrm>
          <a:prstGeom prst="rect">
            <a:avLst/>
          </a:prstGeom>
        </p:spPr>
      </p:pic>
    </p:spTree>
    <p:extLst>
      <p:ext uri="{BB962C8B-B14F-4D97-AF65-F5344CB8AC3E}">
        <p14:creationId xmlns:p14="http://schemas.microsoft.com/office/powerpoint/2010/main" val="2484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growing product&#10;&#10;Description automatically generated with medium confidence">
            <a:extLst>
              <a:ext uri="{FF2B5EF4-FFF2-40B4-BE49-F238E27FC236}">
                <a16:creationId xmlns:a16="http://schemas.microsoft.com/office/drawing/2014/main" id="{A7816634-9538-587F-CE55-E24DCB81B0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2627" y="1091179"/>
            <a:ext cx="5126746" cy="4675642"/>
          </a:xfrm>
          <a:prstGeom prst="rect">
            <a:avLst/>
          </a:prstGeom>
        </p:spPr>
      </p:pic>
    </p:spTree>
    <p:extLst>
      <p:ext uri="{BB962C8B-B14F-4D97-AF65-F5344CB8AC3E}">
        <p14:creationId xmlns:p14="http://schemas.microsoft.com/office/powerpoint/2010/main" val="30617654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different types of prices&#10;&#10;Description automatically generated with medium confidence">
            <a:extLst>
              <a:ext uri="{FF2B5EF4-FFF2-40B4-BE49-F238E27FC236}">
                <a16:creationId xmlns:a16="http://schemas.microsoft.com/office/drawing/2014/main" id="{68DCD36A-5D61-563A-2C91-FB12D18B1D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0059" y="885439"/>
            <a:ext cx="5071882" cy="5087122"/>
          </a:xfrm>
          <a:prstGeom prst="rect">
            <a:avLst/>
          </a:prstGeom>
        </p:spPr>
      </p:pic>
    </p:spTree>
    <p:extLst>
      <p:ext uri="{BB962C8B-B14F-4D97-AF65-F5344CB8AC3E}">
        <p14:creationId xmlns:p14="http://schemas.microsoft.com/office/powerpoint/2010/main" val="4024296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line&#10;&#10;Description automatically generated with medium confidence">
            <a:extLst>
              <a:ext uri="{FF2B5EF4-FFF2-40B4-BE49-F238E27FC236}">
                <a16:creationId xmlns:a16="http://schemas.microsoft.com/office/drawing/2014/main" id="{36227E99-01DE-2A7B-87C8-0651DDD759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7867" y="1383788"/>
            <a:ext cx="5096266" cy="4090424"/>
          </a:xfrm>
          <a:prstGeom prst="rect">
            <a:avLst/>
          </a:prstGeom>
        </p:spPr>
      </p:pic>
    </p:spTree>
    <p:extLst>
      <p:ext uri="{BB962C8B-B14F-4D97-AF65-F5344CB8AC3E}">
        <p14:creationId xmlns:p14="http://schemas.microsoft.com/office/powerpoint/2010/main" val="33741728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230998" y="2849752"/>
            <a:ext cx="9261967" cy="772716"/>
          </a:xfrm>
        </p:spPr>
        <p:txBody>
          <a:bodyPr>
            <a:normAutofit fontScale="85000" lnSpcReduction="10000"/>
          </a:bodyPr>
          <a:lstStyle/>
          <a:p>
            <a:r>
              <a:rPr lang="is-IS" dirty="0"/>
              <a:t>II </a:t>
            </a:r>
            <a:r>
              <a:rPr lang="is-IS" dirty="0" err="1"/>
              <a:t>Monetary</a:t>
            </a:r>
            <a:r>
              <a:rPr lang="is-IS" dirty="0"/>
              <a:t> </a:t>
            </a:r>
            <a:r>
              <a:rPr lang="is-IS" dirty="0" err="1"/>
              <a:t>policy</a:t>
            </a:r>
            <a:r>
              <a:rPr lang="is-IS" dirty="0"/>
              <a:t> </a:t>
            </a:r>
            <a:r>
              <a:rPr lang="is-IS" dirty="0" err="1"/>
              <a:t>and</a:t>
            </a:r>
            <a:r>
              <a:rPr lang="is-IS" dirty="0"/>
              <a:t> </a:t>
            </a:r>
            <a:r>
              <a:rPr lang="is-IS" dirty="0" err="1"/>
              <a:t>domestic</a:t>
            </a:r>
            <a:r>
              <a:rPr lang="is-IS" dirty="0"/>
              <a:t> </a:t>
            </a:r>
            <a:r>
              <a:rPr lang="is-IS" dirty="0" err="1"/>
              <a:t>financial</a:t>
            </a:r>
            <a:r>
              <a:rPr lang="is-IS" dirty="0"/>
              <a:t> markets</a:t>
            </a:r>
          </a:p>
          <a:p>
            <a:endParaRPr lang="is-IS" dirty="0"/>
          </a:p>
        </p:txBody>
      </p:sp>
    </p:spTree>
    <p:extLst>
      <p:ext uri="{BB962C8B-B14F-4D97-AF65-F5344CB8AC3E}">
        <p14:creationId xmlns:p14="http://schemas.microsoft.com/office/powerpoint/2010/main" val="2818990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with numbers and a line&#10;&#10;Description automatically generated with medium confidence">
            <a:extLst>
              <a:ext uri="{FF2B5EF4-FFF2-40B4-BE49-F238E27FC236}">
                <a16:creationId xmlns:a16="http://schemas.microsoft.com/office/drawing/2014/main" id="{C1405DCA-1869-A26D-5E54-687D1FF04E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9203" y="739134"/>
            <a:ext cx="5053594" cy="5379731"/>
          </a:xfrm>
          <a:prstGeom prst="rect">
            <a:avLst/>
          </a:prstGeom>
        </p:spPr>
      </p:pic>
    </p:spTree>
    <p:extLst>
      <p:ext uri="{BB962C8B-B14F-4D97-AF65-F5344CB8AC3E}">
        <p14:creationId xmlns:p14="http://schemas.microsoft.com/office/powerpoint/2010/main" val="11457389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financial graph&#10;&#10;Description automatically generated with medium confidence">
            <a:extLst>
              <a:ext uri="{FF2B5EF4-FFF2-40B4-BE49-F238E27FC236}">
                <a16:creationId xmlns:a16="http://schemas.microsoft.com/office/drawing/2014/main" id="{A65EFCA1-AA9B-660F-4315-834A2E1292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1938" y="701034"/>
            <a:ext cx="5468123" cy="5455931"/>
          </a:xfrm>
          <a:prstGeom prst="rect">
            <a:avLst/>
          </a:prstGeom>
        </p:spPr>
      </p:pic>
    </p:spTree>
    <p:extLst>
      <p:ext uri="{BB962C8B-B14F-4D97-AF65-F5344CB8AC3E}">
        <p14:creationId xmlns:p14="http://schemas.microsoft.com/office/powerpoint/2010/main" val="2173105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growth in iceland&#10;&#10;Description automatically generated">
            <a:extLst>
              <a:ext uri="{FF2B5EF4-FFF2-40B4-BE49-F238E27FC236}">
                <a16:creationId xmlns:a16="http://schemas.microsoft.com/office/drawing/2014/main" id="{D9EF3223-F35A-8864-D1F5-CB608B7FCD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3587" y="1136899"/>
            <a:ext cx="5004826" cy="4584201"/>
          </a:xfrm>
          <a:prstGeom prst="rect">
            <a:avLst/>
          </a:prstGeom>
        </p:spPr>
      </p:pic>
    </p:spTree>
    <p:extLst>
      <p:ext uri="{BB962C8B-B14F-4D97-AF65-F5344CB8AC3E}">
        <p14:creationId xmlns:p14="http://schemas.microsoft.com/office/powerpoint/2010/main" val="28948131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the same number of the same number of the same number of the same number of the same number of the same number of the same number of the same number of the same number of&#10;&#10;Description automatically generated">
            <a:extLst>
              <a:ext uri="{FF2B5EF4-FFF2-40B4-BE49-F238E27FC236}">
                <a16:creationId xmlns:a16="http://schemas.microsoft.com/office/drawing/2014/main" id="{A78541BA-EB71-A1FA-FEAB-557F2C7481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159" y="932683"/>
            <a:ext cx="4995682" cy="4992634"/>
          </a:xfrm>
          <a:prstGeom prst="rect">
            <a:avLst/>
          </a:prstGeom>
        </p:spPr>
      </p:pic>
    </p:spTree>
    <p:extLst>
      <p:ext uri="{BB962C8B-B14F-4D97-AF65-F5344CB8AC3E}">
        <p14:creationId xmlns:p14="http://schemas.microsoft.com/office/powerpoint/2010/main" val="29715076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graph of interest rate&#10;&#10;Description automatically generated with medium confidence">
            <a:extLst>
              <a:ext uri="{FF2B5EF4-FFF2-40B4-BE49-F238E27FC236}">
                <a16:creationId xmlns:a16="http://schemas.microsoft.com/office/drawing/2014/main" id="{082DA8B1-F7FE-5A71-E8C9-F6ECABC630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6718" y="992119"/>
            <a:ext cx="5178563" cy="4873762"/>
          </a:xfrm>
          <a:prstGeom prst="rect">
            <a:avLst/>
          </a:prstGeom>
        </p:spPr>
      </p:pic>
    </p:spTree>
    <p:extLst>
      <p:ext uri="{BB962C8B-B14F-4D97-AF65-F5344CB8AC3E}">
        <p14:creationId xmlns:p14="http://schemas.microsoft.com/office/powerpoint/2010/main" val="39104185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stock exchange rate&#10;&#10;Description automatically generated">
            <a:extLst>
              <a:ext uri="{FF2B5EF4-FFF2-40B4-BE49-F238E27FC236}">
                <a16:creationId xmlns:a16="http://schemas.microsoft.com/office/drawing/2014/main" id="{9CC84B82-BD1C-4046-C692-1F0931ACC4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4443" y="1362452"/>
            <a:ext cx="5023114" cy="4133096"/>
          </a:xfrm>
          <a:prstGeom prst="rect">
            <a:avLst/>
          </a:prstGeom>
        </p:spPr>
      </p:pic>
    </p:spTree>
    <p:extLst>
      <p:ext uri="{BB962C8B-B14F-4D97-AF65-F5344CB8AC3E}">
        <p14:creationId xmlns:p14="http://schemas.microsoft.com/office/powerpoint/2010/main" val="32396290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financial graph&#10;&#10;Description automatically generated with medium confidence">
            <a:extLst>
              <a:ext uri="{FF2B5EF4-FFF2-40B4-BE49-F238E27FC236}">
                <a16:creationId xmlns:a16="http://schemas.microsoft.com/office/drawing/2014/main" id="{16DB3C69-0F1C-8C03-147A-E39E0CD33B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8535" y="1284727"/>
            <a:ext cx="5074930" cy="4288545"/>
          </a:xfrm>
          <a:prstGeom prst="rect">
            <a:avLst/>
          </a:prstGeom>
        </p:spPr>
      </p:pic>
    </p:spTree>
    <p:extLst>
      <p:ext uri="{BB962C8B-B14F-4D97-AF65-F5344CB8AC3E}">
        <p14:creationId xmlns:p14="http://schemas.microsoft.com/office/powerpoint/2010/main" val="27290551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with a line&#10;&#10;Description automatically generated">
            <a:extLst>
              <a:ext uri="{FF2B5EF4-FFF2-40B4-BE49-F238E27FC236}">
                <a16:creationId xmlns:a16="http://schemas.microsoft.com/office/drawing/2014/main" id="{A3394A71-6188-2127-8F6D-8AB58803A2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0727" y="1335019"/>
            <a:ext cx="5050546" cy="4187961"/>
          </a:xfrm>
          <a:prstGeom prst="rect">
            <a:avLst/>
          </a:prstGeom>
        </p:spPr>
      </p:pic>
    </p:spTree>
    <p:extLst>
      <p:ext uri="{BB962C8B-B14F-4D97-AF65-F5344CB8AC3E}">
        <p14:creationId xmlns:p14="http://schemas.microsoft.com/office/powerpoint/2010/main" val="2172397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chart&#10;&#10;Description automatically generated with medium confidence">
            <a:extLst>
              <a:ext uri="{FF2B5EF4-FFF2-40B4-BE49-F238E27FC236}">
                <a16:creationId xmlns:a16="http://schemas.microsoft.com/office/drawing/2014/main" id="{BCF888EE-1E1F-E588-6E0D-FA54C3CE58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3963" y="950971"/>
            <a:ext cx="5084074" cy="4956058"/>
          </a:xfrm>
          <a:prstGeom prst="rect">
            <a:avLst/>
          </a:prstGeom>
        </p:spPr>
      </p:pic>
    </p:spTree>
    <p:extLst>
      <p:ext uri="{BB962C8B-B14F-4D97-AF65-F5344CB8AC3E}">
        <p14:creationId xmlns:p14="http://schemas.microsoft.com/office/powerpoint/2010/main" val="31215025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credit system&#10;&#10;Description automatically generated">
            <a:extLst>
              <a:ext uri="{FF2B5EF4-FFF2-40B4-BE49-F238E27FC236}">
                <a16:creationId xmlns:a16="http://schemas.microsoft.com/office/drawing/2014/main" id="{AFC34D64-1069-C025-A188-23F9E9F5B3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3963" y="943351"/>
            <a:ext cx="5084074" cy="4971298"/>
          </a:xfrm>
          <a:prstGeom prst="rect">
            <a:avLst/>
          </a:prstGeom>
        </p:spPr>
      </p:pic>
    </p:spTree>
    <p:extLst>
      <p:ext uri="{BB962C8B-B14F-4D97-AF65-F5344CB8AC3E}">
        <p14:creationId xmlns:p14="http://schemas.microsoft.com/office/powerpoint/2010/main" val="9139761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financial graph&#10;&#10;Description automatically generated with medium confidence">
            <a:extLst>
              <a:ext uri="{FF2B5EF4-FFF2-40B4-BE49-F238E27FC236}">
                <a16:creationId xmlns:a16="http://schemas.microsoft.com/office/drawing/2014/main" id="{E49E01E0-B357-93C0-EA79-AF6FB93FC4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3483" y="854959"/>
            <a:ext cx="5145034" cy="5148082"/>
          </a:xfrm>
          <a:prstGeom prst="rect">
            <a:avLst/>
          </a:prstGeom>
        </p:spPr>
      </p:pic>
    </p:spTree>
    <p:extLst>
      <p:ext uri="{BB962C8B-B14F-4D97-AF65-F5344CB8AC3E}">
        <p14:creationId xmlns:p14="http://schemas.microsoft.com/office/powerpoint/2010/main" val="36710343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credit system&#10;&#10;Description automatically generated">
            <a:extLst>
              <a:ext uri="{FF2B5EF4-FFF2-40B4-BE49-F238E27FC236}">
                <a16:creationId xmlns:a16="http://schemas.microsoft.com/office/drawing/2014/main" id="{FBB64051-B07A-73F5-4263-D15922A2D6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3483" y="842766"/>
            <a:ext cx="5145034" cy="5172467"/>
          </a:xfrm>
          <a:prstGeom prst="rect">
            <a:avLst/>
          </a:prstGeom>
        </p:spPr>
      </p:pic>
    </p:spTree>
    <p:extLst>
      <p:ext uri="{BB962C8B-B14F-4D97-AF65-F5344CB8AC3E}">
        <p14:creationId xmlns:p14="http://schemas.microsoft.com/office/powerpoint/2010/main" val="13425675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number of individuals&#10;&#10;Description automatically generated with medium confidence">
            <a:extLst>
              <a:ext uri="{FF2B5EF4-FFF2-40B4-BE49-F238E27FC236}">
                <a16:creationId xmlns:a16="http://schemas.microsoft.com/office/drawing/2014/main" id="{057C0199-F4F3-8088-BEA3-2DE86D0B7C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1959" y="996691"/>
            <a:ext cx="5148082" cy="4864618"/>
          </a:xfrm>
          <a:prstGeom prst="rect">
            <a:avLst/>
          </a:prstGeom>
        </p:spPr>
      </p:pic>
    </p:spTree>
    <p:extLst>
      <p:ext uri="{BB962C8B-B14F-4D97-AF65-F5344CB8AC3E}">
        <p14:creationId xmlns:p14="http://schemas.microsoft.com/office/powerpoint/2010/main" val="1476859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graph with blue and orange bars&#10;&#10;Description automatically generated">
            <a:extLst>
              <a:ext uri="{FF2B5EF4-FFF2-40B4-BE49-F238E27FC236}">
                <a16:creationId xmlns:a16="http://schemas.microsoft.com/office/drawing/2014/main" id="{58C8B88C-A3C9-6F78-246C-2F472FF07E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6531" y="1133851"/>
            <a:ext cx="5138938" cy="4590297"/>
          </a:xfrm>
          <a:prstGeom prst="rect">
            <a:avLst/>
          </a:prstGeom>
        </p:spPr>
      </p:pic>
    </p:spTree>
    <p:extLst>
      <p:ext uri="{BB962C8B-B14F-4D97-AF65-F5344CB8AC3E}">
        <p14:creationId xmlns:p14="http://schemas.microsoft.com/office/powerpoint/2010/main" val="30567287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different colored lines&#10;&#10;Description automatically generated">
            <a:extLst>
              <a:ext uri="{FF2B5EF4-FFF2-40B4-BE49-F238E27FC236}">
                <a16:creationId xmlns:a16="http://schemas.microsoft.com/office/drawing/2014/main" id="{4F30A9CE-032E-2AA9-C99B-744AFF6E5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0539" y="995167"/>
            <a:ext cx="5010922" cy="4867666"/>
          </a:xfrm>
          <a:prstGeom prst="rect">
            <a:avLst/>
          </a:prstGeom>
        </p:spPr>
      </p:pic>
    </p:spTree>
    <p:extLst>
      <p:ext uri="{BB962C8B-B14F-4D97-AF65-F5344CB8AC3E}">
        <p14:creationId xmlns:p14="http://schemas.microsoft.com/office/powerpoint/2010/main" val="13579764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sales and prices&#10;&#10;Description automatically generated with medium confidence">
            <a:extLst>
              <a:ext uri="{FF2B5EF4-FFF2-40B4-BE49-F238E27FC236}">
                <a16:creationId xmlns:a16="http://schemas.microsoft.com/office/drawing/2014/main" id="{F1D60445-4063-D5F7-FF47-851117B0EB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3963" y="973831"/>
            <a:ext cx="5084074" cy="4910338"/>
          </a:xfrm>
          <a:prstGeom prst="rect">
            <a:avLst/>
          </a:prstGeom>
        </p:spPr>
      </p:pic>
    </p:spTree>
    <p:extLst>
      <p:ext uri="{BB962C8B-B14F-4D97-AF65-F5344CB8AC3E}">
        <p14:creationId xmlns:p14="http://schemas.microsoft.com/office/powerpoint/2010/main" val="22754540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house price&#10;&#10;Description automatically generated">
            <a:extLst>
              <a:ext uri="{FF2B5EF4-FFF2-40B4-BE49-F238E27FC236}">
                <a16:creationId xmlns:a16="http://schemas.microsoft.com/office/drawing/2014/main" id="{F9599424-BC3B-6193-5F9B-A68FFDAF3C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9015" y="737610"/>
            <a:ext cx="5013970" cy="5382779"/>
          </a:xfrm>
          <a:prstGeom prst="rect">
            <a:avLst/>
          </a:prstGeom>
        </p:spPr>
      </p:pic>
    </p:spTree>
    <p:extLst>
      <p:ext uri="{BB962C8B-B14F-4D97-AF65-F5344CB8AC3E}">
        <p14:creationId xmlns:p14="http://schemas.microsoft.com/office/powerpoint/2010/main" val="24358229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graph of interest rates&#10;&#10;Description automatically generated with medium confidence">
            <a:extLst>
              <a:ext uri="{FF2B5EF4-FFF2-40B4-BE49-F238E27FC236}">
                <a16:creationId xmlns:a16="http://schemas.microsoft.com/office/drawing/2014/main" id="{AF5695F1-00E1-9806-CA69-410ADD1DBC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2439" y="938779"/>
            <a:ext cx="5087122" cy="4980442"/>
          </a:xfrm>
          <a:prstGeom prst="rect">
            <a:avLst/>
          </a:prstGeom>
        </p:spPr>
      </p:pic>
    </p:spTree>
    <p:extLst>
      <p:ext uri="{BB962C8B-B14F-4D97-AF65-F5344CB8AC3E}">
        <p14:creationId xmlns:p14="http://schemas.microsoft.com/office/powerpoint/2010/main" val="7731437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graph showing the amount of disposable income&#10;&#10;Description automatically generated">
            <a:extLst>
              <a:ext uri="{FF2B5EF4-FFF2-40B4-BE49-F238E27FC236}">
                <a16:creationId xmlns:a16="http://schemas.microsoft.com/office/drawing/2014/main" id="{61E7A094-4991-F7DF-A417-4703C87B3D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3963" y="1280155"/>
            <a:ext cx="5084074" cy="4297689"/>
          </a:xfrm>
          <a:prstGeom prst="rect">
            <a:avLst/>
          </a:prstGeom>
        </p:spPr>
      </p:pic>
    </p:spTree>
    <p:extLst>
      <p:ext uri="{BB962C8B-B14F-4D97-AF65-F5344CB8AC3E}">
        <p14:creationId xmlns:p14="http://schemas.microsoft.com/office/powerpoint/2010/main" val="38094933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market&#10;&#10;Description automatically generated with medium confidence">
            <a:extLst>
              <a:ext uri="{FF2B5EF4-FFF2-40B4-BE49-F238E27FC236}">
                <a16:creationId xmlns:a16="http://schemas.microsoft.com/office/drawing/2014/main" id="{57938C5E-A603-D74C-861D-945354E86B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6906" y="588258"/>
            <a:ext cx="5218187" cy="5681484"/>
          </a:xfrm>
          <a:prstGeom prst="rect">
            <a:avLst/>
          </a:prstGeom>
        </p:spPr>
      </p:pic>
    </p:spTree>
    <p:extLst>
      <p:ext uri="{BB962C8B-B14F-4D97-AF65-F5344CB8AC3E}">
        <p14:creationId xmlns:p14="http://schemas.microsoft.com/office/powerpoint/2010/main" val="41723541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230998" y="2849752"/>
            <a:ext cx="9261967" cy="772716"/>
          </a:xfrm>
        </p:spPr>
        <p:txBody>
          <a:bodyPr>
            <a:normAutofit/>
          </a:bodyPr>
          <a:lstStyle/>
          <a:p>
            <a:r>
              <a:rPr lang="is-IS" dirty="0"/>
              <a:t>III </a:t>
            </a:r>
            <a:r>
              <a:rPr lang="is-IS" dirty="0" err="1"/>
              <a:t>Demand</a:t>
            </a:r>
            <a:r>
              <a:rPr lang="is-IS" dirty="0"/>
              <a:t> </a:t>
            </a:r>
            <a:r>
              <a:rPr lang="is-IS" dirty="0" err="1"/>
              <a:t>and</a:t>
            </a:r>
            <a:r>
              <a:rPr lang="is-IS" dirty="0"/>
              <a:t> GDP </a:t>
            </a:r>
            <a:r>
              <a:rPr lang="is-IS" dirty="0" err="1"/>
              <a:t>growth</a:t>
            </a:r>
            <a:endParaRPr lang="is-IS" dirty="0"/>
          </a:p>
          <a:p>
            <a:endParaRPr lang="is-IS" dirty="0"/>
          </a:p>
        </p:txBody>
      </p:sp>
    </p:spTree>
    <p:extLst>
      <p:ext uri="{BB962C8B-B14F-4D97-AF65-F5344CB8AC3E}">
        <p14:creationId xmlns:p14="http://schemas.microsoft.com/office/powerpoint/2010/main" val="37339983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number of percents&#10;&#10;Description automatically generated with medium confidence">
            <a:extLst>
              <a:ext uri="{FF2B5EF4-FFF2-40B4-BE49-F238E27FC236}">
                <a16:creationId xmlns:a16="http://schemas.microsoft.com/office/drawing/2014/main" id="{1A3CB02D-BD90-E7C2-B1A1-94389470D0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9391" y="954019"/>
            <a:ext cx="5093218" cy="4949962"/>
          </a:xfrm>
          <a:prstGeom prst="rect">
            <a:avLst/>
          </a:prstGeom>
        </p:spPr>
      </p:pic>
    </p:spTree>
    <p:extLst>
      <p:ext uri="{BB962C8B-B14F-4D97-AF65-F5344CB8AC3E}">
        <p14:creationId xmlns:p14="http://schemas.microsoft.com/office/powerpoint/2010/main" val="8727084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company's consumption&#10;&#10;Description automatically generated with medium confidence">
            <a:extLst>
              <a:ext uri="{FF2B5EF4-FFF2-40B4-BE49-F238E27FC236}">
                <a16:creationId xmlns:a16="http://schemas.microsoft.com/office/drawing/2014/main" id="{FB7051A4-F64E-1911-B053-88815FD055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9766" y="725418"/>
            <a:ext cx="5172467" cy="5407163"/>
          </a:xfrm>
          <a:prstGeom prst="rect">
            <a:avLst/>
          </a:prstGeom>
        </p:spPr>
      </p:pic>
    </p:spTree>
    <p:extLst>
      <p:ext uri="{BB962C8B-B14F-4D97-AF65-F5344CB8AC3E}">
        <p14:creationId xmlns:p14="http://schemas.microsoft.com/office/powerpoint/2010/main" val="39451769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number of people&#10;&#10;Description automatically generated with medium confidence">
            <a:extLst>
              <a:ext uri="{FF2B5EF4-FFF2-40B4-BE49-F238E27FC236}">
                <a16:creationId xmlns:a16="http://schemas.microsoft.com/office/drawing/2014/main" id="{6806FAB2-846C-2E05-47EE-4BF01521A9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6343" y="911347"/>
            <a:ext cx="5099314" cy="5035306"/>
          </a:xfrm>
          <a:prstGeom prst="rect">
            <a:avLst/>
          </a:prstGeom>
        </p:spPr>
      </p:pic>
    </p:spTree>
    <p:extLst>
      <p:ext uri="{BB962C8B-B14F-4D97-AF65-F5344CB8AC3E}">
        <p14:creationId xmlns:p14="http://schemas.microsoft.com/office/powerpoint/2010/main" val="3209581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number of countries/regions&#10;&#10;Description automatically generated">
            <a:extLst>
              <a:ext uri="{FF2B5EF4-FFF2-40B4-BE49-F238E27FC236}">
                <a16:creationId xmlns:a16="http://schemas.microsoft.com/office/drawing/2014/main" id="{F8A94875-A3BE-D050-608E-DF1D80CE34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2146" y="1185667"/>
            <a:ext cx="5187707" cy="4486665"/>
          </a:xfrm>
          <a:prstGeom prst="rect">
            <a:avLst/>
          </a:prstGeom>
        </p:spPr>
      </p:pic>
    </p:spTree>
    <p:extLst>
      <p:ext uri="{BB962C8B-B14F-4D97-AF65-F5344CB8AC3E}">
        <p14:creationId xmlns:p14="http://schemas.microsoft.com/office/powerpoint/2010/main" val="7500021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with a line&#10;&#10;Description automatically generated">
            <a:extLst>
              <a:ext uri="{FF2B5EF4-FFF2-40B4-BE49-F238E27FC236}">
                <a16:creationId xmlns:a16="http://schemas.microsoft.com/office/drawing/2014/main" id="{3F82C81B-7AF2-DB98-0CD0-25A9433A3D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3963" y="1424936"/>
            <a:ext cx="5084074" cy="4008128"/>
          </a:xfrm>
          <a:prstGeom prst="rect">
            <a:avLst/>
          </a:prstGeom>
        </p:spPr>
      </p:pic>
    </p:spTree>
    <p:extLst>
      <p:ext uri="{BB962C8B-B14F-4D97-AF65-F5344CB8AC3E}">
        <p14:creationId xmlns:p14="http://schemas.microsoft.com/office/powerpoint/2010/main" val="8263843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business investment&#10;&#10;Description automatically generated with medium confidence">
            <a:extLst>
              <a:ext uri="{FF2B5EF4-FFF2-40B4-BE49-F238E27FC236}">
                <a16:creationId xmlns:a16="http://schemas.microsoft.com/office/drawing/2014/main" id="{761E8A4D-A6AE-3ED6-5F27-729CF7C91D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3483" y="862579"/>
            <a:ext cx="5145034" cy="5132842"/>
          </a:xfrm>
          <a:prstGeom prst="rect">
            <a:avLst/>
          </a:prstGeom>
        </p:spPr>
      </p:pic>
    </p:spTree>
    <p:extLst>
      <p:ext uri="{BB962C8B-B14F-4D97-AF65-F5344CB8AC3E}">
        <p14:creationId xmlns:p14="http://schemas.microsoft.com/office/powerpoint/2010/main" val="26783861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business investment&#10;&#10;Description automatically generated with medium confidence">
            <a:extLst>
              <a:ext uri="{FF2B5EF4-FFF2-40B4-BE49-F238E27FC236}">
                <a16:creationId xmlns:a16="http://schemas.microsoft.com/office/drawing/2014/main" id="{39ABE755-5FE0-6601-9522-C2606B6F5A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8242" y="729990"/>
            <a:ext cx="5175515" cy="5398019"/>
          </a:xfrm>
          <a:prstGeom prst="rect">
            <a:avLst/>
          </a:prstGeom>
        </p:spPr>
      </p:pic>
    </p:spTree>
    <p:extLst>
      <p:ext uri="{BB962C8B-B14F-4D97-AF65-F5344CB8AC3E}">
        <p14:creationId xmlns:p14="http://schemas.microsoft.com/office/powerpoint/2010/main" val="26829419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company's financial report&#10;&#10;Description automatically generated with medium confidence">
            <a:extLst>
              <a:ext uri="{FF2B5EF4-FFF2-40B4-BE49-F238E27FC236}">
                <a16:creationId xmlns:a16="http://schemas.microsoft.com/office/drawing/2014/main" id="{4164C4EA-2569-81EA-25C0-484B5B40AF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5675" y="693414"/>
            <a:ext cx="5120650" cy="5471171"/>
          </a:xfrm>
          <a:prstGeom prst="rect">
            <a:avLst/>
          </a:prstGeom>
        </p:spPr>
      </p:pic>
    </p:spTree>
    <p:extLst>
      <p:ext uri="{BB962C8B-B14F-4D97-AF65-F5344CB8AC3E}">
        <p14:creationId xmlns:p14="http://schemas.microsoft.com/office/powerpoint/2010/main" val="26305810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graph with numbers and lines&#10;&#10;Description automatically generated with medium confidence">
            <a:extLst>
              <a:ext uri="{FF2B5EF4-FFF2-40B4-BE49-F238E27FC236}">
                <a16:creationId xmlns:a16="http://schemas.microsoft.com/office/drawing/2014/main" id="{68D22AC0-3CEE-3083-CF70-8631A84EEA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0915" y="499866"/>
            <a:ext cx="5090170" cy="5858268"/>
          </a:xfrm>
          <a:prstGeom prst="rect">
            <a:avLst/>
          </a:prstGeom>
        </p:spPr>
      </p:pic>
    </p:spTree>
    <p:extLst>
      <p:ext uri="{BB962C8B-B14F-4D97-AF65-F5344CB8AC3E}">
        <p14:creationId xmlns:p14="http://schemas.microsoft.com/office/powerpoint/2010/main" val="3151922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construction&#10;&#10;Description automatically generated with medium confidence">
            <a:extLst>
              <a:ext uri="{FF2B5EF4-FFF2-40B4-BE49-F238E27FC236}">
                <a16:creationId xmlns:a16="http://schemas.microsoft.com/office/drawing/2014/main" id="{1C1A03C7-0D0C-DE71-8B4B-98F88D9CB8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3190" y="868675"/>
            <a:ext cx="5245619" cy="5120650"/>
          </a:xfrm>
          <a:prstGeom prst="rect">
            <a:avLst/>
          </a:prstGeom>
        </p:spPr>
      </p:pic>
    </p:spTree>
    <p:extLst>
      <p:ext uri="{BB962C8B-B14F-4D97-AF65-F5344CB8AC3E}">
        <p14:creationId xmlns:p14="http://schemas.microsoft.com/office/powerpoint/2010/main" val="30523063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different colored bars&#10;&#10;Description automatically generated">
            <a:extLst>
              <a:ext uri="{FF2B5EF4-FFF2-40B4-BE49-F238E27FC236}">
                <a16:creationId xmlns:a16="http://schemas.microsoft.com/office/drawing/2014/main" id="{5DB09188-0AC2-4E49-D386-77442B91EA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1478" y="635502"/>
            <a:ext cx="5209043" cy="5586995"/>
          </a:xfrm>
          <a:prstGeom prst="rect">
            <a:avLst/>
          </a:prstGeom>
        </p:spPr>
      </p:pic>
    </p:spTree>
    <p:extLst>
      <p:ext uri="{BB962C8B-B14F-4D97-AF65-F5344CB8AC3E}">
        <p14:creationId xmlns:p14="http://schemas.microsoft.com/office/powerpoint/2010/main" val="34494406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financial report&#10;&#10;Description automatically generated with low confidence">
            <a:extLst>
              <a:ext uri="{FF2B5EF4-FFF2-40B4-BE49-F238E27FC236}">
                <a16:creationId xmlns:a16="http://schemas.microsoft.com/office/drawing/2014/main" id="{A0A80489-5C31-7B9E-7B6C-154E14039F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5487" y="897631"/>
            <a:ext cx="5081026" cy="5062738"/>
          </a:xfrm>
          <a:prstGeom prst="rect">
            <a:avLst/>
          </a:prstGeom>
        </p:spPr>
      </p:pic>
    </p:spTree>
    <p:extLst>
      <p:ext uri="{BB962C8B-B14F-4D97-AF65-F5344CB8AC3E}">
        <p14:creationId xmlns:p14="http://schemas.microsoft.com/office/powerpoint/2010/main" val="10820035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with numbers and text&#10;&#10;Description automatically generated with medium confidence">
            <a:extLst>
              <a:ext uri="{FF2B5EF4-FFF2-40B4-BE49-F238E27FC236}">
                <a16:creationId xmlns:a16="http://schemas.microsoft.com/office/drawing/2014/main" id="{BB6EE409-0036-1E6F-2E47-73A9EF0B42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4631" y="902203"/>
            <a:ext cx="5062738" cy="5053594"/>
          </a:xfrm>
          <a:prstGeom prst="rect">
            <a:avLst/>
          </a:prstGeom>
        </p:spPr>
      </p:pic>
    </p:spTree>
    <p:extLst>
      <p:ext uri="{BB962C8B-B14F-4D97-AF65-F5344CB8AC3E}">
        <p14:creationId xmlns:p14="http://schemas.microsoft.com/office/powerpoint/2010/main" val="9108986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graph of the federal budget&#10;&#10;Description automatically generated with medium confidence">
            <a:extLst>
              <a:ext uri="{FF2B5EF4-FFF2-40B4-BE49-F238E27FC236}">
                <a16:creationId xmlns:a16="http://schemas.microsoft.com/office/drawing/2014/main" id="{F844F4B5-5EA6-BA2A-C621-3C970F2CD8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0247" y="1274059"/>
            <a:ext cx="5111506" cy="4309881"/>
          </a:xfrm>
          <a:prstGeom prst="rect">
            <a:avLst/>
          </a:prstGeom>
        </p:spPr>
      </p:pic>
    </p:spTree>
    <p:extLst>
      <p:ext uri="{BB962C8B-B14F-4D97-AF65-F5344CB8AC3E}">
        <p14:creationId xmlns:p14="http://schemas.microsoft.com/office/powerpoint/2010/main" val="2593054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graph of a graph of a graph of a graph of a graph of a graph of a graph of a graph of a graph of a graph of a graph of a graph of&#10;&#10;Description automatically generated">
            <a:extLst>
              <a:ext uri="{FF2B5EF4-FFF2-40B4-BE49-F238E27FC236}">
                <a16:creationId xmlns:a16="http://schemas.microsoft.com/office/drawing/2014/main" id="{34F34289-3BA8-6541-28FF-0545C0AB5E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4151" y="931159"/>
            <a:ext cx="5123698" cy="4995682"/>
          </a:xfrm>
          <a:prstGeom prst="rect">
            <a:avLst/>
          </a:prstGeom>
        </p:spPr>
      </p:pic>
    </p:spTree>
    <p:extLst>
      <p:ext uri="{BB962C8B-B14F-4D97-AF65-F5344CB8AC3E}">
        <p14:creationId xmlns:p14="http://schemas.microsoft.com/office/powerpoint/2010/main" val="3252515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different colored squares&#10;&#10;Description automatically generated with medium confidence">
            <a:extLst>
              <a:ext uri="{FF2B5EF4-FFF2-40B4-BE49-F238E27FC236}">
                <a16:creationId xmlns:a16="http://schemas.microsoft.com/office/drawing/2014/main" id="{36CADD41-A9FB-98C7-FC45-9AF072962B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3483" y="704082"/>
            <a:ext cx="5145034" cy="5449835"/>
          </a:xfrm>
          <a:prstGeom prst="rect">
            <a:avLst/>
          </a:prstGeom>
        </p:spPr>
      </p:pic>
    </p:spTree>
    <p:extLst>
      <p:ext uri="{BB962C8B-B14F-4D97-AF65-F5344CB8AC3E}">
        <p14:creationId xmlns:p14="http://schemas.microsoft.com/office/powerpoint/2010/main" val="24130101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different types of travel&#10;&#10;Description automatically generated">
            <a:extLst>
              <a:ext uri="{FF2B5EF4-FFF2-40B4-BE49-F238E27FC236}">
                <a16:creationId xmlns:a16="http://schemas.microsoft.com/office/drawing/2014/main" id="{B1E65AC8-6E53-B586-C7BC-CCC9CD7AE0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9871" y="885439"/>
            <a:ext cx="5032258" cy="5087122"/>
          </a:xfrm>
          <a:prstGeom prst="rect">
            <a:avLst/>
          </a:prstGeom>
        </p:spPr>
      </p:pic>
    </p:spTree>
    <p:extLst>
      <p:ext uri="{BB962C8B-B14F-4D97-AF65-F5344CB8AC3E}">
        <p14:creationId xmlns:p14="http://schemas.microsoft.com/office/powerpoint/2010/main" val="2319709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flight&#10;&#10;Description automatically generated with medium confidence">
            <a:extLst>
              <a:ext uri="{FF2B5EF4-FFF2-40B4-BE49-F238E27FC236}">
                <a16:creationId xmlns:a16="http://schemas.microsoft.com/office/drawing/2014/main" id="{F019587A-6CCB-9098-0061-3CC5FCE59D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4443" y="873247"/>
            <a:ext cx="5023114" cy="5111506"/>
          </a:xfrm>
          <a:prstGeom prst="rect">
            <a:avLst/>
          </a:prstGeom>
        </p:spPr>
      </p:pic>
    </p:spTree>
    <p:extLst>
      <p:ext uri="{BB962C8B-B14F-4D97-AF65-F5344CB8AC3E}">
        <p14:creationId xmlns:p14="http://schemas.microsoft.com/office/powerpoint/2010/main" val="35098280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different colored bars&#10;&#10;Description automatically generated">
            <a:extLst>
              <a:ext uri="{FF2B5EF4-FFF2-40B4-BE49-F238E27FC236}">
                <a16:creationId xmlns:a16="http://schemas.microsoft.com/office/drawing/2014/main" id="{15A696A1-3355-96AE-55CD-FA323D974D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2334" y="1184143"/>
            <a:ext cx="5227331" cy="4489713"/>
          </a:xfrm>
          <a:prstGeom prst="rect">
            <a:avLst/>
          </a:prstGeom>
        </p:spPr>
      </p:pic>
    </p:spTree>
    <p:extLst>
      <p:ext uri="{BB962C8B-B14F-4D97-AF65-F5344CB8AC3E}">
        <p14:creationId xmlns:p14="http://schemas.microsoft.com/office/powerpoint/2010/main" val="29506390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different colored squares&#10;&#10;Description automatically generated with medium confidence">
            <a:extLst>
              <a:ext uri="{FF2B5EF4-FFF2-40B4-BE49-F238E27FC236}">
                <a16:creationId xmlns:a16="http://schemas.microsoft.com/office/drawing/2014/main" id="{0C598889-F040-31F0-7ABC-916D44333B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3483" y="777234"/>
            <a:ext cx="5145034" cy="5303531"/>
          </a:xfrm>
          <a:prstGeom prst="rect">
            <a:avLst/>
          </a:prstGeom>
        </p:spPr>
      </p:pic>
    </p:spTree>
    <p:extLst>
      <p:ext uri="{BB962C8B-B14F-4D97-AF65-F5344CB8AC3E}">
        <p14:creationId xmlns:p14="http://schemas.microsoft.com/office/powerpoint/2010/main" val="34479092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different colored and blue bars&#10;&#10;Description automatically generated with medium confidence">
            <a:extLst>
              <a:ext uri="{FF2B5EF4-FFF2-40B4-BE49-F238E27FC236}">
                <a16:creationId xmlns:a16="http://schemas.microsoft.com/office/drawing/2014/main" id="{17425594-69BE-F2F3-8446-D003397FB3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1959" y="944875"/>
            <a:ext cx="5148082" cy="4968250"/>
          </a:xfrm>
          <a:prstGeom prst="rect">
            <a:avLst/>
          </a:prstGeom>
        </p:spPr>
      </p:pic>
    </p:spTree>
    <p:extLst>
      <p:ext uri="{BB962C8B-B14F-4D97-AF65-F5344CB8AC3E}">
        <p14:creationId xmlns:p14="http://schemas.microsoft.com/office/powerpoint/2010/main" val="32843762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graph of a company&#10;&#10;Description automatically generated with medium confidence">
            <a:extLst>
              <a:ext uri="{FF2B5EF4-FFF2-40B4-BE49-F238E27FC236}">
                <a16:creationId xmlns:a16="http://schemas.microsoft.com/office/drawing/2014/main" id="{764D4D5A-B5D5-B903-B1A1-70A65FF704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6531" y="854959"/>
            <a:ext cx="5138938" cy="5148082"/>
          </a:xfrm>
          <a:prstGeom prst="rect">
            <a:avLst/>
          </a:prstGeom>
        </p:spPr>
      </p:pic>
    </p:spTree>
    <p:extLst>
      <p:ext uri="{BB962C8B-B14F-4D97-AF65-F5344CB8AC3E}">
        <p14:creationId xmlns:p14="http://schemas.microsoft.com/office/powerpoint/2010/main" val="19932771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number of different colored bars&#10;&#10;Description automatically generated with medium confidence">
            <a:extLst>
              <a:ext uri="{FF2B5EF4-FFF2-40B4-BE49-F238E27FC236}">
                <a16:creationId xmlns:a16="http://schemas.microsoft.com/office/drawing/2014/main" id="{16B245BF-C121-7F5A-2E46-8DE87A81E3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3483" y="886963"/>
            <a:ext cx="5145034" cy="5084074"/>
          </a:xfrm>
          <a:prstGeom prst="rect">
            <a:avLst/>
          </a:prstGeom>
        </p:spPr>
      </p:pic>
    </p:spTree>
    <p:extLst>
      <p:ext uri="{BB962C8B-B14F-4D97-AF65-F5344CB8AC3E}">
        <p14:creationId xmlns:p14="http://schemas.microsoft.com/office/powerpoint/2010/main" val="42650906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different colored lines and numbers&#10;&#10;Description automatically generated">
            <a:extLst>
              <a:ext uri="{FF2B5EF4-FFF2-40B4-BE49-F238E27FC236}">
                <a16:creationId xmlns:a16="http://schemas.microsoft.com/office/drawing/2014/main" id="{7538DC85-7411-7D25-FFF3-3DBFCC25EB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3483" y="807714"/>
            <a:ext cx="5145034" cy="5242571"/>
          </a:xfrm>
          <a:prstGeom prst="rect">
            <a:avLst/>
          </a:prstGeom>
        </p:spPr>
      </p:pic>
    </p:spTree>
    <p:extLst>
      <p:ext uri="{BB962C8B-B14F-4D97-AF65-F5344CB8AC3E}">
        <p14:creationId xmlns:p14="http://schemas.microsoft.com/office/powerpoint/2010/main" val="10194379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numbers and a number of numbers&#10;&#10;Description automatically generated with medium confidence">
            <a:extLst>
              <a:ext uri="{FF2B5EF4-FFF2-40B4-BE49-F238E27FC236}">
                <a16:creationId xmlns:a16="http://schemas.microsoft.com/office/drawing/2014/main" id="{C941CF97-05DB-75C2-E540-8749DCEFB1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4631" y="1011931"/>
            <a:ext cx="5062738" cy="4834138"/>
          </a:xfrm>
          <a:prstGeom prst="rect">
            <a:avLst/>
          </a:prstGeom>
        </p:spPr>
      </p:pic>
    </p:spTree>
    <p:extLst>
      <p:ext uri="{BB962C8B-B14F-4D97-AF65-F5344CB8AC3E}">
        <p14:creationId xmlns:p14="http://schemas.microsoft.com/office/powerpoint/2010/main" val="1738887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graph of mortgages&#10;&#10;Description automatically generated">
            <a:extLst>
              <a:ext uri="{FF2B5EF4-FFF2-40B4-BE49-F238E27FC236}">
                <a16:creationId xmlns:a16="http://schemas.microsoft.com/office/drawing/2014/main" id="{92D8484A-3216-25DB-88BF-FE6CDF0552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1103" y="1274059"/>
            <a:ext cx="5129794" cy="4309881"/>
          </a:xfrm>
          <a:prstGeom prst="rect">
            <a:avLst/>
          </a:prstGeom>
        </p:spPr>
      </p:pic>
    </p:spTree>
    <p:extLst>
      <p:ext uri="{BB962C8B-B14F-4D97-AF65-F5344CB8AC3E}">
        <p14:creationId xmlns:p14="http://schemas.microsoft.com/office/powerpoint/2010/main" val="42572433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with numbers and text&#10;&#10;Description automatically generated with medium confidence">
            <a:extLst>
              <a:ext uri="{FF2B5EF4-FFF2-40B4-BE49-F238E27FC236}">
                <a16:creationId xmlns:a16="http://schemas.microsoft.com/office/drawing/2014/main" id="{4737ECBB-041D-E201-DA55-13774B0418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2146" y="480054"/>
            <a:ext cx="5187707" cy="5897892"/>
          </a:xfrm>
          <a:prstGeom prst="rect">
            <a:avLst/>
          </a:prstGeom>
        </p:spPr>
      </p:pic>
    </p:spTree>
    <p:extLst>
      <p:ext uri="{BB962C8B-B14F-4D97-AF65-F5344CB8AC3E}">
        <p14:creationId xmlns:p14="http://schemas.microsoft.com/office/powerpoint/2010/main" val="30605681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growth and contribution of underlying components&#10;&#10;Description automatically generated">
            <a:extLst>
              <a:ext uri="{FF2B5EF4-FFF2-40B4-BE49-F238E27FC236}">
                <a16:creationId xmlns:a16="http://schemas.microsoft.com/office/drawing/2014/main" id="{F0890393-05AB-34F3-62E6-CC6C6584AE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3483" y="807714"/>
            <a:ext cx="5145034" cy="5242571"/>
          </a:xfrm>
          <a:prstGeom prst="rect">
            <a:avLst/>
          </a:prstGeom>
        </p:spPr>
      </p:pic>
    </p:spTree>
    <p:extLst>
      <p:ext uri="{BB962C8B-B14F-4D97-AF65-F5344CB8AC3E}">
        <p14:creationId xmlns:p14="http://schemas.microsoft.com/office/powerpoint/2010/main" val="27524154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230998" y="2849752"/>
            <a:ext cx="9261967" cy="772716"/>
          </a:xfrm>
        </p:spPr>
        <p:txBody>
          <a:bodyPr>
            <a:normAutofit/>
          </a:bodyPr>
          <a:lstStyle/>
          <a:p>
            <a:r>
              <a:rPr lang="is-IS" dirty="0"/>
              <a:t>IV </a:t>
            </a:r>
            <a:r>
              <a:rPr lang="is-IS" dirty="0" err="1"/>
              <a:t>Labour</a:t>
            </a:r>
            <a:r>
              <a:rPr lang="is-IS" dirty="0"/>
              <a:t> market </a:t>
            </a:r>
            <a:r>
              <a:rPr lang="is-IS" dirty="0" err="1"/>
              <a:t>and</a:t>
            </a:r>
            <a:r>
              <a:rPr lang="is-IS" dirty="0"/>
              <a:t> </a:t>
            </a:r>
            <a:r>
              <a:rPr lang="is-IS" dirty="0" err="1"/>
              <a:t>factor</a:t>
            </a:r>
            <a:r>
              <a:rPr lang="is-IS" dirty="0"/>
              <a:t> </a:t>
            </a:r>
            <a:r>
              <a:rPr lang="is-IS" dirty="0" err="1"/>
              <a:t>utilisation</a:t>
            </a:r>
            <a:endParaRPr lang="is-IS" dirty="0"/>
          </a:p>
          <a:p>
            <a:endParaRPr lang="is-IS" dirty="0"/>
          </a:p>
        </p:txBody>
      </p:sp>
    </p:spTree>
    <p:extLst>
      <p:ext uri="{BB962C8B-B14F-4D97-AF65-F5344CB8AC3E}">
        <p14:creationId xmlns:p14="http://schemas.microsoft.com/office/powerpoint/2010/main" val="20838236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number of people&#10;&#10;Description automatically generated">
            <a:extLst>
              <a:ext uri="{FF2B5EF4-FFF2-40B4-BE49-F238E27FC236}">
                <a16:creationId xmlns:a16="http://schemas.microsoft.com/office/drawing/2014/main" id="{90EC471A-D66F-0C8E-A93D-E4FAC96D75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3399" y="880867"/>
            <a:ext cx="4965202" cy="5096266"/>
          </a:xfrm>
          <a:prstGeom prst="rect">
            <a:avLst/>
          </a:prstGeom>
        </p:spPr>
      </p:pic>
    </p:spTree>
    <p:extLst>
      <p:ext uri="{BB962C8B-B14F-4D97-AF65-F5344CB8AC3E}">
        <p14:creationId xmlns:p14="http://schemas.microsoft.com/office/powerpoint/2010/main" val="13724303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unemployment rate&#10;&#10;Description automatically generated">
            <a:extLst>
              <a:ext uri="{FF2B5EF4-FFF2-40B4-BE49-F238E27FC236}">
                <a16:creationId xmlns:a16="http://schemas.microsoft.com/office/drawing/2014/main" id="{0246EB0A-30B7-22F2-1BD9-FE8A7149BA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5967" y="588258"/>
            <a:ext cx="5020066" cy="5681484"/>
          </a:xfrm>
          <a:prstGeom prst="rect">
            <a:avLst/>
          </a:prstGeom>
        </p:spPr>
      </p:pic>
    </p:spTree>
    <p:extLst>
      <p:ext uri="{BB962C8B-B14F-4D97-AF65-F5344CB8AC3E}">
        <p14:creationId xmlns:p14="http://schemas.microsoft.com/office/powerpoint/2010/main" val="27273023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company's company's company's company's company's company's company's company's company's company's company's company'&#10;&#10;Description automatically generated">
            <a:extLst>
              <a:ext uri="{FF2B5EF4-FFF2-40B4-BE49-F238E27FC236}">
                <a16:creationId xmlns:a16="http://schemas.microsoft.com/office/drawing/2014/main" id="{D57EBE4A-0457-C5DD-AF8D-23BD2296F2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7011" y="839718"/>
            <a:ext cx="5077978" cy="5178563"/>
          </a:xfrm>
          <a:prstGeom prst="rect">
            <a:avLst/>
          </a:prstGeom>
        </p:spPr>
      </p:pic>
    </p:spTree>
    <p:extLst>
      <p:ext uri="{BB962C8B-B14F-4D97-AF65-F5344CB8AC3E}">
        <p14:creationId xmlns:p14="http://schemas.microsoft.com/office/powerpoint/2010/main" val="23921548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different hours and unemployment&#10;&#10;Description automatically generated with medium confidence">
            <a:extLst>
              <a:ext uri="{FF2B5EF4-FFF2-40B4-BE49-F238E27FC236}">
                <a16:creationId xmlns:a16="http://schemas.microsoft.com/office/drawing/2014/main" id="{0B333775-E91B-74F6-ABB7-807CA37034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2919" y="1094227"/>
            <a:ext cx="5026162" cy="4669546"/>
          </a:xfrm>
          <a:prstGeom prst="rect">
            <a:avLst/>
          </a:prstGeom>
        </p:spPr>
      </p:pic>
    </p:spTree>
    <p:extLst>
      <p:ext uri="{BB962C8B-B14F-4D97-AF65-F5344CB8AC3E}">
        <p14:creationId xmlns:p14="http://schemas.microsoft.com/office/powerpoint/2010/main" val="8279027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number of people&#10;&#10;Description automatically generated with medium confidence">
            <a:extLst>
              <a:ext uri="{FF2B5EF4-FFF2-40B4-BE49-F238E27FC236}">
                <a16:creationId xmlns:a16="http://schemas.microsoft.com/office/drawing/2014/main" id="{AE45A9DD-66F7-D5FA-755B-6BF4D7A1E8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159" y="1056127"/>
            <a:ext cx="4995682" cy="4745746"/>
          </a:xfrm>
          <a:prstGeom prst="rect">
            <a:avLst/>
          </a:prstGeom>
        </p:spPr>
      </p:pic>
    </p:spTree>
    <p:extLst>
      <p:ext uri="{BB962C8B-B14F-4D97-AF65-F5344CB8AC3E}">
        <p14:creationId xmlns:p14="http://schemas.microsoft.com/office/powerpoint/2010/main" val="9387467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company&#10;&#10;Description automatically generated with medium confidence">
            <a:extLst>
              <a:ext uri="{FF2B5EF4-FFF2-40B4-BE49-F238E27FC236}">
                <a16:creationId xmlns:a16="http://schemas.microsoft.com/office/drawing/2014/main" id="{B4A9E535-76CE-BCAE-83B3-039FC71F5C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0539" y="534918"/>
            <a:ext cx="5010922" cy="5788164"/>
          </a:xfrm>
          <a:prstGeom prst="rect">
            <a:avLst/>
          </a:prstGeom>
        </p:spPr>
      </p:pic>
    </p:spTree>
    <p:extLst>
      <p:ext uri="{BB962C8B-B14F-4D97-AF65-F5344CB8AC3E}">
        <p14:creationId xmlns:p14="http://schemas.microsoft.com/office/powerpoint/2010/main" val="20375312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line graph&#10;&#10;Description automatically generated with medium confidence">
            <a:extLst>
              <a:ext uri="{FF2B5EF4-FFF2-40B4-BE49-F238E27FC236}">
                <a16:creationId xmlns:a16="http://schemas.microsoft.com/office/drawing/2014/main" id="{81B73723-D016-2C29-4940-6FF8115B42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159" y="1405124"/>
            <a:ext cx="4995682" cy="4047752"/>
          </a:xfrm>
          <a:prstGeom prst="rect">
            <a:avLst/>
          </a:prstGeom>
        </p:spPr>
      </p:pic>
    </p:spTree>
    <p:extLst>
      <p:ext uri="{BB962C8B-B14F-4D97-AF65-F5344CB8AC3E}">
        <p14:creationId xmlns:p14="http://schemas.microsoft.com/office/powerpoint/2010/main" val="2611301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sales and services&#10;&#10;Description automatically generated with medium confidence">
            <a:extLst>
              <a:ext uri="{FF2B5EF4-FFF2-40B4-BE49-F238E27FC236}">
                <a16:creationId xmlns:a16="http://schemas.microsoft.com/office/drawing/2014/main" id="{FD071BC9-549B-E6F0-AF76-1F84A9CF72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5299" y="819906"/>
            <a:ext cx="5041402" cy="5218187"/>
          </a:xfrm>
          <a:prstGeom prst="rect">
            <a:avLst/>
          </a:prstGeom>
        </p:spPr>
      </p:pic>
    </p:spTree>
    <p:extLst>
      <p:ext uri="{BB962C8B-B14F-4D97-AF65-F5344CB8AC3E}">
        <p14:creationId xmlns:p14="http://schemas.microsoft.com/office/powerpoint/2010/main" val="32599015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230998" y="2849752"/>
            <a:ext cx="9261967" cy="772716"/>
          </a:xfrm>
        </p:spPr>
        <p:txBody>
          <a:bodyPr>
            <a:normAutofit/>
          </a:bodyPr>
          <a:lstStyle/>
          <a:p>
            <a:r>
              <a:rPr lang="is-IS" dirty="0"/>
              <a:t>V </a:t>
            </a:r>
            <a:r>
              <a:rPr lang="is-IS" dirty="0" err="1"/>
              <a:t>Inflation</a:t>
            </a:r>
            <a:endParaRPr lang="is-IS" dirty="0"/>
          </a:p>
          <a:p>
            <a:endParaRPr lang="is-IS" dirty="0"/>
          </a:p>
        </p:txBody>
      </p:sp>
    </p:spTree>
    <p:extLst>
      <p:ext uri="{BB962C8B-B14F-4D97-AF65-F5344CB8AC3E}">
        <p14:creationId xmlns:p14="http://schemas.microsoft.com/office/powerpoint/2010/main" val="26533999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growth and inflation&#10;&#10;Description automatically generated with medium confidence">
            <a:extLst>
              <a:ext uri="{FF2B5EF4-FFF2-40B4-BE49-F238E27FC236}">
                <a16:creationId xmlns:a16="http://schemas.microsoft.com/office/drawing/2014/main" id="{0B9C1C0F-D91F-9251-8B9F-0995C33A4C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7491" y="1117087"/>
            <a:ext cx="5017018" cy="4623825"/>
          </a:xfrm>
          <a:prstGeom prst="rect">
            <a:avLst/>
          </a:prstGeom>
        </p:spPr>
      </p:pic>
    </p:spTree>
    <p:extLst>
      <p:ext uri="{BB962C8B-B14F-4D97-AF65-F5344CB8AC3E}">
        <p14:creationId xmlns:p14="http://schemas.microsoft.com/office/powerpoint/2010/main" val="7274294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growth and inflation&#10;&#10;Description automatically generated with medium confidence">
            <a:extLst>
              <a:ext uri="{FF2B5EF4-FFF2-40B4-BE49-F238E27FC236}">
                <a16:creationId xmlns:a16="http://schemas.microsoft.com/office/drawing/2014/main" id="{181F2C55-CA2F-A3AD-A9E3-35D71D6E8A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7011" y="675126"/>
            <a:ext cx="5077978" cy="5507747"/>
          </a:xfrm>
          <a:prstGeom prst="rect">
            <a:avLst/>
          </a:prstGeom>
        </p:spPr>
      </p:pic>
    </p:spTree>
    <p:extLst>
      <p:ext uri="{BB962C8B-B14F-4D97-AF65-F5344CB8AC3E}">
        <p14:creationId xmlns:p14="http://schemas.microsoft.com/office/powerpoint/2010/main" val="31431324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price increase&#10;&#10;Description automatically generated with medium confidence">
            <a:extLst>
              <a:ext uri="{FF2B5EF4-FFF2-40B4-BE49-F238E27FC236}">
                <a16:creationId xmlns:a16="http://schemas.microsoft.com/office/drawing/2014/main" id="{73DFBD32-6E54-EF0D-861F-4E45DFD16F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9871" y="1051555"/>
            <a:ext cx="5032258" cy="4754890"/>
          </a:xfrm>
          <a:prstGeom prst="rect">
            <a:avLst/>
          </a:prstGeom>
        </p:spPr>
      </p:pic>
    </p:spTree>
    <p:extLst>
      <p:ext uri="{BB962C8B-B14F-4D97-AF65-F5344CB8AC3E}">
        <p14:creationId xmlns:p14="http://schemas.microsoft.com/office/powerpoint/2010/main" val="34472003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different colored lines&#10;&#10;Description automatically generated">
            <a:extLst>
              <a:ext uri="{FF2B5EF4-FFF2-40B4-BE49-F238E27FC236}">
                <a16:creationId xmlns:a16="http://schemas.microsoft.com/office/drawing/2014/main" id="{B1B3B4B0-93E0-214E-6A22-53973F960E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9391" y="778758"/>
            <a:ext cx="5093218" cy="5300483"/>
          </a:xfrm>
          <a:prstGeom prst="rect">
            <a:avLst/>
          </a:prstGeom>
        </p:spPr>
      </p:pic>
    </p:spTree>
    <p:extLst>
      <p:ext uri="{BB962C8B-B14F-4D97-AF65-F5344CB8AC3E}">
        <p14:creationId xmlns:p14="http://schemas.microsoft.com/office/powerpoint/2010/main" val="1891668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the cost of inflation&#10;&#10;Description automatically generated with medium confidence">
            <a:extLst>
              <a:ext uri="{FF2B5EF4-FFF2-40B4-BE49-F238E27FC236}">
                <a16:creationId xmlns:a16="http://schemas.microsoft.com/office/drawing/2014/main" id="{96CA0F32-614E-6FB4-14CE-68DD8FD004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9015" y="1008883"/>
            <a:ext cx="5013970" cy="4840234"/>
          </a:xfrm>
          <a:prstGeom prst="rect">
            <a:avLst/>
          </a:prstGeom>
        </p:spPr>
      </p:pic>
    </p:spTree>
    <p:extLst>
      <p:ext uri="{BB962C8B-B14F-4D97-AF65-F5344CB8AC3E}">
        <p14:creationId xmlns:p14="http://schemas.microsoft.com/office/powerpoint/2010/main" val="17364224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sales and services&#10;&#10;Description automatically generated">
            <a:extLst>
              <a:ext uri="{FF2B5EF4-FFF2-40B4-BE49-F238E27FC236}">
                <a16:creationId xmlns:a16="http://schemas.microsoft.com/office/drawing/2014/main" id="{BB4CE277-F329-62B7-C874-163D0B8C28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3963" y="1014979"/>
            <a:ext cx="5084074" cy="4828042"/>
          </a:xfrm>
          <a:prstGeom prst="rect">
            <a:avLst/>
          </a:prstGeom>
        </p:spPr>
      </p:pic>
    </p:spTree>
    <p:extLst>
      <p:ext uri="{BB962C8B-B14F-4D97-AF65-F5344CB8AC3E}">
        <p14:creationId xmlns:p14="http://schemas.microsoft.com/office/powerpoint/2010/main" val="10506975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graph with numbers and lines&#10;&#10;Description automatically generated with medium confidence">
            <a:extLst>
              <a:ext uri="{FF2B5EF4-FFF2-40B4-BE49-F238E27FC236}">
                <a16:creationId xmlns:a16="http://schemas.microsoft.com/office/drawing/2014/main" id="{4F9747CF-6329-4681-E47A-4ED2B0609C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7491" y="1097275"/>
            <a:ext cx="5017018" cy="4663449"/>
          </a:xfrm>
          <a:prstGeom prst="rect">
            <a:avLst/>
          </a:prstGeom>
        </p:spPr>
      </p:pic>
    </p:spTree>
    <p:extLst>
      <p:ext uri="{BB962C8B-B14F-4D97-AF65-F5344CB8AC3E}">
        <p14:creationId xmlns:p14="http://schemas.microsoft.com/office/powerpoint/2010/main" val="25469671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graph of a market&#10;&#10;Description automatically generated with medium confidence">
            <a:extLst>
              <a:ext uri="{FF2B5EF4-FFF2-40B4-BE49-F238E27FC236}">
                <a16:creationId xmlns:a16="http://schemas.microsoft.com/office/drawing/2014/main" id="{E98720B1-1DB0-D04C-C734-CCBED3D2BE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2063" y="926587"/>
            <a:ext cx="5007874" cy="5004826"/>
          </a:xfrm>
          <a:prstGeom prst="rect">
            <a:avLst/>
          </a:prstGeom>
        </p:spPr>
      </p:pic>
    </p:spTree>
    <p:extLst>
      <p:ext uri="{BB962C8B-B14F-4D97-AF65-F5344CB8AC3E}">
        <p14:creationId xmlns:p14="http://schemas.microsoft.com/office/powerpoint/2010/main" val="19158920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graph of the price of the stock market&#10;&#10;Description automatically generated with medium confidence">
            <a:extLst>
              <a:ext uri="{FF2B5EF4-FFF2-40B4-BE49-F238E27FC236}">
                <a16:creationId xmlns:a16="http://schemas.microsoft.com/office/drawing/2014/main" id="{580CFE36-5ADD-CCB2-AE94-818BE31758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0163" y="1008883"/>
            <a:ext cx="4931674" cy="4840234"/>
          </a:xfrm>
          <a:prstGeom prst="rect">
            <a:avLst/>
          </a:prstGeom>
        </p:spPr>
      </p:pic>
    </p:spTree>
    <p:extLst>
      <p:ext uri="{BB962C8B-B14F-4D97-AF65-F5344CB8AC3E}">
        <p14:creationId xmlns:p14="http://schemas.microsoft.com/office/powerpoint/2010/main" val="3253911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the rise of unemployment and wage growth&#10;&#10;Description automatically generated">
            <a:extLst>
              <a:ext uri="{FF2B5EF4-FFF2-40B4-BE49-F238E27FC236}">
                <a16:creationId xmlns:a16="http://schemas.microsoft.com/office/drawing/2014/main" id="{913949CB-3365-2E34-3350-FE6903BFA0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5299" y="995167"/>
            <a:ext cx="5041402" cy="4867666"/>
          </a:xfrm>
          <a:prstGeom prst="rect">
            <a:avLst/>
          </a:prstGeom>
        </p:spPr>
      </p:pic>
    </p:spTree>
    <p:extLst>
      <p:ext uri="{BB962C8B-B14F-4D97-AF65-F5344CB8AC3E}">
        <p14:creationId xmlns:p14="http://schemas.microsoft.com/office/powerpoint/2010/main" val="16818967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graph showing the average short-term inflation forecast&#10;&#10;Description automatically generated">
            <a:extLst>
              <a:ext uri="{FF2B5EF4-FFF2-40B4-BE49-F238E27FC236}">
                <a16:creationId xmlns:a16="http://schemas.microsoft.com/office/drawing/2014/main" id="{B506EC7C-6FDF-BBBE-FE39-152794FF42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9203" y="847338"/>
            <a:ext cx="5053594" cy="5163323"/>
          </a:xfrm>
          <a:prstGeom prst="rect">
            <a:avLst/>
          </a:prstGeom>
        </p:spPr>
      </p:pic>
    </p:spTree>
    <p:extLst>
      <p:ext uri="{BB962C8B-B14F-4D97-AF65-F5344CB8AC3E}">
        <p14:creationId xmlns:p14="http://schemas.microsoft.com/office/powerpoint/2010/main" val="244730429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inflation from target&#10;&#10;Description automatically generated">
            <a:extLst>
              <a:ext uri="{FF2B5EF4-FFF2-40B4-BE49-F238E27FC236}">
                <a16:creationId xmlns:a16="http://schemas.microsoft.com/office/drawing/2014/main" id="{A51AD149-EBA6-9F17-4F2E-42137F22BC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9871" y="915919"/>
            <a:ext cx="5032258" cy="5026162"/>
          </a:xfrm>
          <a:prstGeom prst="rect">
            <a:avLst/>
          </a:prstGeom>
        </p:spPr>
      </p:pic>
    </p:spTree>
    <p:extLst>
      <p:ext uri="{BB962C8B-B14F-4D97-AF65-F5344CB8AC3E}">
        <p14:creationId xmlns:p14="http://schemas.microsoft.com/office/powerpoint/2010/main" val="71353126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growth and growth of the company&#10;&#10;Description automatically generated with medium confidence">
            <a:extLst>
              <a:ext uri="{FF2B5EF4-FFF2-40B4-BE49-F238E27FC236}">
                <a16:creationId xmlns:a16="http://schemas.microsoft.com/office/drawing/2014/main" id="{6F277FB3-3D11-0984-0EE7-5BCF69C15A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4923" y="923539"/>
            <a:ext cx="4962154" cy="5010922"/>
          </a:xfrm>
          <a:prstGeom prst="rect">
            <a:avLst/>
          </a:prstGeom>
        </p:spPr>
      </p:pic>
    </p:spTree>
    <p:extLst>
      <p:ext uri="{BB962C8B-B14F-4D97-AF65-F5344CB8AC3E}">
        <p14:creationId xmlns:p14="http://schemas.microsoft.com/office/powerpoint/2010/main" val="13602268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230998" y="2849752"/>
            <a:ext cx="9261967" cy="772716"/>
          </a:xfrm>
        </p:spPr>
        <p:txBody>
          <a:bodyPr>
            <a:normAutofit fontScale="85000" lnSpcReduction="10000"/>
          </a:bodyPr>
          <a:lstStyle/>
          <a:p>
            <a:r>
              <a:rPr lang="is-IS" dirty="0"/>
              <a:t>Box 1 </a:t>
            </a:r>
            <a:r>
              <a:rPr lang="is-IS" dirty="0" err="1"/>
              <a:t>Alternative</a:t>
            </a:r>
            <a:r>
              <a:rPr lang="is-IS" dirty="0"/>
              <a:t> </a:t>
            </a:r>
            <a:r>
              <a:rPr lang="is-IS" dirty="0" err="1"/>
              <a:t>scenarios</a:t>
            </a:r>
            <a:r>
              <a:rPr lang="is-IS" dirty="0"/>
              <a:t> </a:t>
            </a:r>
            <a:r>
              <a:rPr lang="is-IS" dirty="0" err="1"/>
              <a:t>and</a:t>
            </a:r>
            <a:r>
              <a:rPr lang="is-IS" dirty="0"/>
              <a:t> </a:t>
            </a:r>
            <a:r>
              <a:rPr lang="is-IS" dirty="0" err="1"/>
              <a:t>uncertainties</a:t>
            </a:r>
            <a:endParaRPr lang="is-IS" dirty="0"/>
          </a:p>
          <a:p>
            <a:endParaRPr lang="is-IS" dirty="0"/>
          </a:p>
        </p:txBody>
      </p:sp>
    </p:spTree>
    <p:extLst>
      <p:ext uri="{BB962C8B-B14F-4D97-AF65-F5344CB8AC3E}">
        <p14:creationId xmlns:p14="http://schemas.microsoft.com/office/powerpoint/2010/main" val="7307800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with blue and orange bars&#10;&#10;Description automatically generated">
            <a:extLst>
              <a:ext uri="{FF2B5EF4-FFF2-40B4-BE49-F238E27FC236}">
                <a16:creationId xmlns:a16="http://schemas.microsoft.com/office/drawing/2014/main" id="{82B716BE-EC34-6443-8357-692148D23E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4631" y="925063"/>
            <a:ext cx="5062738" cy="5007874"/>
          </a:xfrm>
          <a:prstGeom prst="rect">
            <a:avLst/>
          </a:prstGeom>
        </p:spPr>
      </p:pic>
    </p:spTree>
    <p:extLst>
      <p:ext uri="{BB962C8B-B14F-4D97-AF65-F5344CB8AC3E}">
        <p14:creationId xmlns:p14="http://schemas.microsoft.com/office/powerpoint/2010/main" val="155311687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number of earthquakes&#10;&#10;Description automatically generated">
            <a:extLst>
              <a:ext uri="{FF2B5EF4-FFF2-40B4-BE49-F238E27FC236}">
                <a16:creationId xmlns:a16="http://schemas.microsoft.com/office/drawing/2014/main" id="{0F9A3F89-9DE1-DCB6-0B26-616227038C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2919" y="1371596"/>
            <a:ext cx="5026162" cy="4114808"/>
          </a:xfrm>
          <a:prstGeom prst="rect">
            <a:avLst/>
          </a:prstGeom>
        </p:spPr>
      </p:pic>
    </p:spTree>
    <p:extLst>
      <p:ext uri="{BB962C8B-B14F-4D97-AF65-F5344CB8AC3E}">
        <p14:creationId xmlns:p14="http://schemas.microsoft.com/office/powerpoint/2010/main" val="311608428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bar chart&#10;&#10;Description automatically generated with medium confidence">
            <a:extLst>
              <a:ext uri="{FF2B5EF4-FFF2-40B4-BE49-F238E27FC236}">
                <a16:creationId xmlns:a16="http://schemas.microsoft.com/office/drawing/2014/main" id="{96EC4A7B-FF60-8294-3D4F-1C955243AF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68974" y="1353308"/>
            <a:ext cx="5654052" cy="4151384"/>
          </a:xfrm>
          <a:prstGeom prst="rect">
            <a:avLst/>
          </a:prstGeom>
        </p:spPr>
      </p:pic>
    </p:spTree>
    <p:extLst>
      <p:ext uri="{BB962C8B-B14F-4D97-AF65-F5344CB8AC3E}">
        <p14:creationId xmlns:p14="http://schemas.microsoft.com/office/powerpoint/2010/main" val="8406650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number of people&#10;&#10;Description automatically generated with medium confidence">
            <a:extLst>
              <a:ext uri="{FF2B5EF4-FFF2-40B4-BE49-F238E27FC236}">
                <a16:creationId xmlns:a16="http://schemas.microsoft.com/office/drawing/2014/main" id="{CC764FB8-FC71-068E-C0F6-5686AE489E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6823" y="577590"/>
            <a:ext cx="5038354" cy="5702820"/>
          </a:xfrm>
          <a:prstGeom prst="rect">
            <a:avLst/>
          </a:prstGeom>
        </p:spPr>
      </p:pic>
    </p:spTree>
    <p:extLst>
      <p:ext uri="{BB962C8B-B14F-4D97-AF65-F5344CB8AC3E}">
        <p14:creationId xmlns:p14="http://schemas.microsoft.com/office/powerpoint/2010/main" val="408774570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graph showing the impact of wage agreement&#10;&#10;Description automatically generated">
            <a:extLst>
              <a:ext uri="{FF2B5EF4-FFF2-40B4-BE49-F238E27FC236}">
                <a16:creationId xmlns:a16="http://schemas.microsoft.com/office/drawing/2014/main" id="{A7A37762-3035-95B2-444C-2AAD98B02A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7950" y="1222243"/>
            <a:ext cx="5276099" cy="4413513"/>
          </a:xfrm>
          <a:prstGeom prst="rect">
            <a:avLst/>
          </a:prstGeom>
        </p:spPr>
      </p:pic>
    </p:spTree>
    <p:extLst>
      <p:ext uri="{BB962C8B-B14F-4D97-AF65-F5344CB8AC3E}">
        <p14:creationId xmlns:p14="http://schemas.microsoft.com/office/powerpoint/2010/main" val="13911268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bar chart&#10;&#10;Description automatically generated with medium confidence">
            <a:extLst>
              <a:ext uri="{FF2B5EF4-FFF2-40B4-BE49-F238E27FC236}">
                <a16:creationId xmlns:a16="http://schemas.microsoft.com/office/drawing/2014/main" id="{4669F685-9336-F274-1717-D335DE09E2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3734" y="1353308"/>
            <a:ext cx="5684532" cy="4151384"/>
          </a:xfrm>
          <a:prstGeom prst="rect">
            <a:avLst/>
          </a:prstGeom>
        </p:spPr>
      </p:pic>
    </p:spTree>
    <p:extLst>
      <p:ext uri="{BB962C8B-B14F-4D97-AF65-F5344CB8AC3E}">
        <p14:creationId xmlns:p14="http://schemas.microsoft.com/office/powerpoint/2010/main" val="1075032290"/>
      </p:ext>
    </p:extLst>
  </p:cSld>
  <p:clrMapOvr>
    <a:masterClrMapping/>
  </p:clrMapOvr>
</p:sld>
</file>

<file path=ppt/theme/theme1.xml><?xml version="1.0" encoding="utf-8"?>
<a:theme xmlns:a="http://schemas.openxmlformats.org/drawingml/2006/main" name="Myndir i Peningamál 2015_4_nýtt">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ndir_i_Peningamal_Template.potm" id="{20A9C7F7-37EE-40C3-B712-55CDDF548CA4}" vid="{F134F43F-BFCF-4CCE-8D66-2F336401F9C7}"/>
    </a:ext>
  </a:extLst>
</a:theme>
</file>

<file path=docProps/app.xml><?xml version="1.0" encoding="utf-8"?>
<Properties xmlns="http://schemas.openxmlformats.org/officeDocument/2006/extended-properties" xmlns:vt="http://schemas.openxmlformats.org/officeDocument/2006/docPropsVTypes">
  <Template>Myndir_i_Peningamal_2018_2</Template>
  <TotalTime>1133</TotalTime>
  <Words>53</Words>
  <Application>Microsoft Office PowerPoint</Application>
  <PresentationFormat>Widescreen</PresentationFormat>
  <Paragraphs>12</Paragraphs>
  <Slides>111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111</vt:i4>
      </vt:variant>
    </vt:vector>
  </HeadingPairs>
  <TitlesOfParts>
    <vt:vector size="115" baseType="lpstr">
      <vt:lpstr>Arial</vt:lpstr>
      <vt:lpstr>Calibri</vt:lpstr>
      <vt:lpstr>Calibri Light</vt:lpstr>
      <vt:lpstr>Myndir i Peningamál 2015_4_nýtt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Seðlabanki Íslands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SÍ Tómas Dan Halldórsson</dc:creator>
  <cp:lastModifiedBy>SÍ Tómas Dan Halldórsson</cp:lastModifiedBy>
  <cp:revision>45</cp:revision>
  <dcterms:created xsi:type="dcterms:W3CDTF">2018-11-06T17:53:57Z</dcterms:created>
  <dcterms:modified xsi:type="dcterms:W3CDTF">2024-05-07T17:09:22Z</dcterms:modified>
</cp:coreProperties>
</file>