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280" r:id="rId2"/>
    <p:sldId id="672" r:id="rId3"/>
    <p:sldId id="1023" r:id="rId4"/>
    <p:sldId id="1103" r:id="rId5"/>
    <p:sldId id="1104" r:id="rId6"/>
    <p:sldId id="1105" r:id="rId7"/>
    <p:sldId id="1107" r:id="rId8"/>
    <p:sldId id="1108" r:id="rId9"/>
    <p:sldId id="1109" r:id="rId10"/>
    <p:sldId id="1110" r:id="rId11"/>
    <p:sldId id="1111" r:id="rId12"/>
    <p:sldId id="1112" r:id="rId13"/>
    <p:sldId id="1113" r:id="rId14"/>
    <p:sldId id="1206" r:id="rId15"/>
    <p:sldId id="1207" r:id="rId16"/>
    <p:sldId id="1115" r:id="rId17"/>
    <p:sldId id="1116" r:id="rId18"/>
    <p:sldId id="1117" r:id="rId19"/>
    <p:sldId id="1118" r:id="rId20"/>
    <p:sldId id="1120" r:id="rId21"/>
    <p:sldId id="1121" r:id="rId22"/>
    <p:sldId id="1122" r:id="rId23"/>
    <p:sldId id="1123" r:id="rId24"/>
    <p:sldId id="1124" r:id="rId25"/>
    <p:sldId id="1125" r:id="rId26"/>
    <p:sldId id="1126" r:id="rId27"/>
    <p:sldId id="1127" r:id="rId28"/>
    <p:sldId id="1128" r:id="rId29"/>
    <p:sldId id="1129" r:id="rId30"/>
    <p:sldId id="1130" r:id="rId31"/>
    <p:sldId id="1131" r:id="rId32"/>
    <p:sldId id="1132" r:id="rId33"/>
    <p:sldId id="1133" r:id="rId34"/>
    <p:sldId id="1134" r:id="rId35"/>
    <p:sldId id="1135" r:id="rId36"/>
    <p:sldId id="1136" r:id="rId37"/>
    <p:sldId id="1137" r:id="rId38"/>
    <p:sldId id="1138" r:id="rId39"/>
    <p:sldId id="1139" r:id="rId40"/>
    <p:sldId id="1140" r:id="rId41"/>
    <p:sldId id="1141" r:id="rId42"/>
    <p:sldId id="1142" r:id="rId43"/>
    <p:sldId id="1143" r:id="rId44"/>
    <p:sldId id="1144" r:id="rId45"/>
    <p:sldId id="1145" r:id="rId46"/>
    <p:sldId id="1146" r:id="rId47"/>
    <p:sldId id="1147" r:id="rId48"/>
    <p:sldId id="1148" r:id="rId49"/>
    <p:sldId id="1149" r:id="rId50"/>
    <p:sldId id="1203" r:id="rId51"/>
    <p:sldId id="1150" r:id="rId52"/>
    <p:sldId id="1002" r:id="rId53"/>
    <p:sldId id="1151" r:id="rId54"/>
    <p:sldId id="1152" r:id="rId55"/>
    <p:sldId id="1153" r:id="rId56"/>
    <p:sldId id="1154" r:id="rId57"/>
    <p:sldId id="1155" r:id="rId58"/>
    <p:sldId id="1156" r:id="rId59"/>
    <p:sldId id="1157" r:id="rId60"/>
    <p:sldId id="1158" r:id="rId61"/>
    <p:sldId id="1159" r:id="rId62"/>
    <p:sldId id="1160" r:id="rId63"/>
    <p:sldId id="1161" r:id="rId64"/>
    <p:sldId id="1162" r:id="rId65"/>
    <p:sldId id="1163" r:id="rId66"/>
    <p:sldId id="1164" r:id="rId67"/>
    <p:sldId id="1165" r:id="rId68"/>
    <p:sldId id="1081" r:id="rId69"/>
    <p:sldId id="1166" r:id="rId70"/>
    <p:sldId id="1167" r:id="rId71"/>
    <p:sldId id="1168" r:id="rId72"/>
    <p:sldId id="1169" r:id="rId73"/>
    <p:sldId id="1170" r:id="rId74"/>
    <p:sldId id="1171" r:id="rId75"/>
    <p:sldId id="1172" r:id="rId76"/>
    <p:sldId id="1173" r:id="rId77"/>
    <p:sldId id="1100" r:id="rId78"/>
    <p:sldId id="1208" r:id="rId79"/>
    <p:sldId id="1209" r:id="rId80"/>
    <p:sldId id="1210" r:id="rId81"/>
    <p:sldId id="1211" r:id="rId82"/>
    <p:sldId id="1212" r:id="rId83"/>
    <p:sldId id="1213" r:id="rId84"/>
    <p:sldId id="1214" r:id="rId85"/>
    <p:sldId id="1215" r:id="rId86"/>
    <p:sldId id="1216" r:id="rId87"/>
    <p:sldId id="1217" r:id="rId88"/>
    <p:sldId id="1218" r:id="rId89"/>
    <p:sldId id="1219" r:id="rId90"/>
    <p:sldId id="1220" r:id="rId91"/>
    <p:sldId id="1221" r:id="rId92"/>
    <p:sldId id="1222" r:id="rId93"/>
    <p:sldId id="1223" r:id="rId94"/>
    <p:sldId id="1224" r:id="rId95"/>
    <p:sldId id="1225" r:id="rId96"/>
    <p:sldId id="1226" r:id="rId97"/>
    <p:sldId id="1227" r:id="rId98"/>
    <p:sldId id="1228" r:id="rId99"/>
    <p:sldId id="1229" r:id="rId100"/>
    <p:sldId id="1230" r:id="rId101"/>
    <p:sldId id="1231" r:id="rId102"/>
    <p:sldId id="1232" r:id="rId103"/>
    <p:sldId id="1233" r:id="rId104"/>
    <p:sldId id="1234" r:id="rId105"/>
    <p:sldId id="1235" r:id="rId106"/>
    <p:sldId id="1236" r:id="rId107"/>
    <p:sldId id="1204" r:id="rId108"/>
    <p:sldId id="1205" r:id="rId109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23" autoAdjust="0"/>
    <p:restoredTop sz="96473" autoAdjust="0"/>
  </p:normalViewPr>
  <p:slideViewPr>
    <p:cSldViewPr>
      <p:cViewPr varScale="1">
        <p:scale>
          <a:sx n="45" d="100"/>
          <a:sy n="45" d="100"/>
        </p:scale>
        <p:origin x="60" y="1146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25.9.2024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9/25/2024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9/25/2024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9/25/2024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9/25/2024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/>
              <a:t>Dragið </a:t>
            </a:r>
            <a:r>
              <a:rPr lang="is-IS" noProof="0" dirty="0"/>
              <a:t>mynd</a:t>
            </a:r>
            <a:r>
              <a:rPr lang="is-IS" dirty="0"/>
              <a:t> inn í myndflötinn eða veljið myndflöt og notið „insert picture“ hnapp frá valblaði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9/25/2024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9/25/2024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9/25/2024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9/25/2024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9/25/2024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9/25/2024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9/25/2024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25 September 2024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Financial </a:t>
            </a:r>
            <a:r>
              <a:rPr lang="is-IS" dirty="0" err="1"/>
              <a:t>Stability</a:t>
            </a:r>
            <a:r>
              <a:rPr lang="is-IS" dirty="0"/>
              <a:t> 2024/2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number of pension funds&#10;&#10;Description automatically generated with medium confidence">
            <a:extLst>
              <a:ext uri="{FF2B5EF4-FFF2-40B4-BE49-F238E27FC236}">
                <a16:creationId xmlns:a16="http://schemas.microsoft.com/office/drawing/2014/main" id="{00D5E2A7-27D3-36A4-429C-069C7AAF1A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327143"/>
            <a:ext cx="5032258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227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blue rectangle with red and blue squares&#10;&#10;Description automatically generated">
            <a:extLst>
              <a:ext uri="{FF2B5EF4-FFF2-40B4-BE49-F238E27FC236}">
                <a16:creationId xmlns:a16="http://schemas.microsoft.com/office/drawing/2014/main" id="{EDE9B878-60DA-D050-0E5D-59DB413AA4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11" y="2621276"/>
            <a:ext cx="4773178" cy="390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1002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individuals and a number of individuals&#10;&#10;Description automatically generated">
            <a:extLst>
              <a:ext uri="{FF2B5EF4-FFF2-40B4-BE49-F238E27FC236}">
                <a16:creationId xmlns:a16="http://schemas.microsoft.com/office/drawing/2014/main" id="{625C6C82-47E8-AB3A-FBB9-CCC0099F8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07" y="2415535"/>
            <a:ext cx="5065786" cy="43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63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payments&#10;&#10;Description automatically generated">
            <a:extLst>
              <a:ext uri="{FF2B5EF4-FFF2-40B4-BE49-F238E27FC236}">
                <a16:creationId xmlns:a16="http://schemas.microsoft.com/office/drawing/2014/main" id="{02E86C7E-C0C2-65A1-83CE-3D97B8A41C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07" y="2415535"/>
            <a:ext cx="4989586" cy="43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589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credit cards&#10;&#10;Description automatically generated">
            <a:extLst>
              <a:ext uri="{FF2B5EF4-FFF2-40B4-BE49-F238E27FC236}">
                <a16:creationId xmlns:a16="http://schemas.microsoft.com/office/drawing/2014/main" id="{9CD22E8B-B2B2-FB9C-520C-4591B88A17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75" y="2261611"/>
            <a:ext cx="5120650" cy="462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127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cards&#10;&#10;Description automatically generated">
            <a:extLst>
              <a:ext uri="{FF2B5EF4-FFF2-40B4-BE49-F238E27FC236}">
                <a16:creationId xmlns:a16="http://schemas.microsoft.com/office/drawing/2014/main" id="{7DAFB0D4-890F-A4B0-075E-F411090568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3" y="2269231"/>
            <a:ext cx="5007874" cy="46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4148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credit card&#10;&#10;Description automatically generated">
            <a:extLst>
              <a:ext uri="{FF2B5EF4-FFF2-40B4-BE49-F238E27FC236}">
                <a16:creationId xmlns:a16="http://schemas.microsoft.com/office/drawing/2014/main" id="{C6AB68EE-6010-10AE-BA9C-12B736D35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51" y="2266183"/>
            <a:ext cx="5047498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514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credit card&#10;&#10;Description automatically generated">
            <a:extLst>
              <a:ext uri="{FF2B5EF4-FFF2-40B4-BE49-F238E27FC236}">
                <a16:creationId xmlns:a16="http://schemas.microsoft.com/office/drawing/2014/main" id="{86E83B0F-D695-A133-6393-E2323072EA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266183"/>
            <a:ext cx="5013970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594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8381A598-E7E8-5CD2-E619-F1A78709B1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94" y="1706874"/>
            <a:ext cx="5257811" cy="573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8746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Box</a:t>
            </a:r>
            <a:endParaRPr lang="is-IS" dirty="0"/>
          </a:p>
        </p:txBody>
      </p:sp>
      <p:pic>
        <p:nvPicPr>
          <p:cNvPr id="4" name="Picture 3" descr="A graph of a graph with blue and orange lines&#10;&#10;Description automatically generated">
            <a:extLst>
              <a:ext uri="{FF2B5EF4-FFF2-40B4-BE49-F238E27FC236}">
                <a16:creationId xmlns:a16="http://schemas.microsoft.com/office/drawing/2014/main" id="{3C42263A-B637-40DC-EAB8-965FC400A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31" y="1737354"/>
            <a:ext cx="5062738" cy="56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75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number of people&#10;&#10;Description automatically generated">
            <a:extLst>
              <a:ext uri="{FF2B5EF4-FFF2-40B4-BE49-F238E27FC236}">
                <a16:creationId xmlns:a16="http://schemas.microsoft.com/office/drawing/2014/main" id="{5DB7DBD6-7801-6BB4-1469-DC73CDDDE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513072"/>
            <a:ext cx="5029210" cy="41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25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number of tourists&#10;&#10;Description automatically generated">
            <a:extLst>
              <a:ext uri="{FF2B5EF4-FFF2-40B4-BE49-F238E27FC236}">
                <a16:creationId xmlns:a16="http://schemas.microsoft.com/office/drawing/2014/main" id="{0453D071-5FED-4A9B-B4BB-264CBAD9B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404867"/>
            <a:ext cx="5020066" cy="433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25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8A570AB3-C0C8-E87C-762E-8177A3A93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034535"/>
            <a:ext cx="5029210" cy="507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80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18AD6D2-92BC-D53D-289C-C237AD08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499609"/>
            <a:ext cx="5041402" cy="614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66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the exchange rate of export&#10;&#10;Description automatically generated">
            <a:extLst>
              <a:ext uri="{FF2B5EF4-FFF2-40B4-BE49-F238E27FC236}">
                <a16:creationId xmlns:a16="http://schemas.microsoft.com/office/drawing/2014/main" id="{74828A72-0C80-5116-DB4E-322404F6F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75" y="1967478"/>
            <a:ext cx="5120650" cy="520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14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7" name="Picture 6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3D4A8958-57D3-EA53-83B8-626875DDB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38" y="2339335"/>
            <a:ext cx="5163323" cy="4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06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price change&#10;&#10;Description automatically generated">
            <a:extLst>
              <a:ext uri="{FF2B5EF4-FFF2-40B4-BE49-F238E27FC236}">
                <a16:creationId xmlns:a16="http://schemas.microsoft.com/office/drawing/2014/main" id="{67574F88-7AB3-3B9E-B543-DC3584BBC9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02" y="2106163"/>
            <a:ext cx="5205995" cy="49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81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3BDCD97-A4D1-E54F-B761-84EB6303F3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078731"/>
            <a:ext cx="5026162" cy="49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77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stocks&#10;&#10;Description automatically generated with medium confidence">
            <a:extLst>
              <a:ext uri="{FF2B5EF4-FFF2-40B4-BE49-F238E27FC236}">
                <a16:creationId xmlns:a16="http://schemas.microsoft.com/office/drawing/2014/main" id="{E388973E-1E2E-CC29-9E6D-712F14DA1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35" y="1996435"/>
            <a:ext cx="4922530" cy="515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92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the global inflation&#10;&#10;Description automatically generated">
            <a:extLst>
              <a:ext uri="{FF2B5EF4-FFF2-40B4-BE49-F238E27FC236}">
                <a16:creationId xmlns:a16="http://schemas.microsoft.com/office/drawing/2014/main" id="{C81AA795-E714-4C85-22C7-7412FDBEB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226559"/>
            <a:ext cx="5020066" cy="469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81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graph showing the amount of inflation&#10;&#10;Description automatically generated with medium confidence">
            <a:extLst>
              <a:ext uri="{FF2B5EF4-FFF2-40B4-BE49-F238E27FC236}">
                <a16:creationId xmlns:a16="http://schemas.microsoft.com/office/drawing/2014/main" id="{B3E3EC84-0DA9-B23A-AFB0-16F623E1B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91" y="2212843"/>
            <a:ext cx="4940818" cy="471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85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graph showing the different types of interest rates&#10;&#10;Description automatically generated with medium confidence">
            <a:extLst>
              <a:ext uri="{FF2B5EF4-FFF2-40B4-BE49-F238E27FC236}">
                <a16:creationId xmlns:a16="http://schemas.microsoft.com/office/drawing/2014/main" id="{3F0A63C7-A084-79A6-8613-320D03E34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3" y="2482591"/>
            <a:ext cx="5007874" cy="41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1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sales and purchase&#10;&#10;Description automatically generated with medium confidence">
            <a:extLst>
              <a:ext uri="{FF2B5EF4-FFF2-40B4-BE49-F238E27FC236}">
                <a16:creationId xmlns:a16="http://schemas.microsoft.com/office/drawing/2014/main" id="{F163553D-51E3-C4AE-2B7C-757EC4E6B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50" y="1790694"/>
            <a:ext cx="5276099" cy="55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84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house price&#10;&#10;Description automatically generated with medium confidence">
            <a:extLst>
              <a:ext uri="{FF2B5EF4-FFF2-40B4-BE49-F238E27FC236}">
                <a16:creationId xmlns:a16="http://schemas.microsoft.com/office/drawing/2014/main" id="{5890B0EE-E3A2-F014-5055-91442627D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060443"/>
            <a:ext cx="5013970" cy="50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65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BA5AB2AC-3C6F-61B2-D299-18184E4A91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11" y="1673346"/>
            <a:ext cx="5154178" cy="579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75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house price index&#10;&#10;Description automatically generated">
            <a:extLst>
              <a:ext uri="{FF2B5EF4-FFF2-40B4-BE49-F238E27FC236}">
                <a16:creationId xmlns:a16="http://schemas.microsoft.com/office/drawing/2014/main" id="{DE6C8DE4-5054-0699-8EF9-6BAB8BD69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566" y="1450841"/>
            <a:ext cx="5324867" cy="62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19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flats&#10;&#10;Description automatically generated">
            <a:extLst>
              <a:ext uri="{FF2B5EF4-FFF2-40B4-BE49-F238E27FC236}">
                <a16:creationId xmlns:a16="http://schemas.microsoft.com/office/drawing/2014/main" id="{CF426507-76BB-1C14-14BC-B25EA422D6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3" y="1813554"/>
            <a:ext cx="4992634" cy="55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20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price&#10;&#10;Description automatically generated with medium confidence">
            <a:extLst>
              <a:ext uri="{FF2B5EF4-FFF2-40B4-BE49-F238E27FC236}">
                <a16:creationId xmlns:a16="http://schemas.microsoft.com/office/drawing/2014/main" id="{B9E33AEF-1A7B-2E10-2CC8-10039CF26E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1519422"/>
            <a:ext cx="5099314" cy="61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29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2C55FF61-8426-DE7D-7465-FEC9F34999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63" y="1569714"/>
            <a:ext cx="4931674" cy="60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88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bars and numbers&#10;&#10;Description automatically generated with medium confidence">
            <a:extLst>
              <a:ext uri="{FF2B5EF4-FFF2-40B4-BE49-F238E27FC236}">
                <a16:creationId xmlns:a16="http://schemas.microsoft.com/office/drawing/2014/main" id="{37C05D56-C454-5B48-61DC-D1E865FB7A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1863846"/>
            <a:ext cx="5114554" cy="54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87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7974ED-D76B-FC86-11D6-A0122BFAB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036059"/>
            <a:ext cx="5029210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90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AA379A5B-9122-0260-D0F7-319FE3A089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194555"/>
            <a:ext cx="5023114" cy="47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93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credit growth&#10;&#10;Description automatically generated">
            <a:extLst>
              <a:ext uri="{FF2B5EF4-FFF2-40B4-BE49-F238E27FC236}">
                <a16:creationId xmlns:a16="http://schemas.microsoft.com/office/drawing/2014/main" id="{9CC1DC69-85BE-AE31-6406-E694AE0097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1962906"/>
            <a:ext cx="5038354" cy="5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22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growth and credit growth&#10;&#10;Description automatically generated">
            <a:extLst>
              <a:ext uri="{FF2B5EF4-FFF2-40B4-BE49-F238E27FC236}">
                <a16:creationId xmlns:a16="http://schemas.microsoft.com/office/drawing/2014/main" id="{3F5266D8-DD3B-DE2F-0E43-1BF8A56431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1912614"/>
            <a:ext cx="5026162" cy="53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76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number of mortgages&#10;&#10;Description automatically generated">
            <a:extLst>
              <a:ext uri="{FF2B5EF4-FFF2-40B4-BE49-F238E27FC236}">
                <a16:creationId xmlns:a16="http://schemas.microsoft.com/office/drawing/2014/main" id="{A257717D-76B0-F427-4A2A-856EA8A1E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080255"/>
            <a:ext cx="5077978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62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19EA9F1-FF71-D393-D311-EC9B0B6F7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1831842"/>
            <a:ext cx="5026162" cy="54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37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rate&#10;&#10;Description automatically generated with medium confidence">
            <a:extLst>
              <a:ext uri="{FF2B5EF4-FFF2-40B4-BE49-F238E27FC236}">
                <a16:creationId xmlns:a16="http://schemas.microsoft.com/office/drawing/2014/main" id="{1FEAB2BF-3FAE-501C-9562-D53DE669A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1693158"/>
            <a:ext cx="5023114" cy="57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49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showing the average mature of mortgage loans&#10;&#10;Description automatically generated">
            <a:extLst>
              <a:ext uri="{FF2B5EF4-FFF2-40B4-BE49-F238E27FC236}">
                <a16:creationId xmlns:a16="http://schemas.microsoft.com/office/drawing/2014/main" id="{15C904D3-6AEE-CAC3-EF20-54B379FD5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79" y="2243323"/>
            <a:ext cx="5056642" cy="46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51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credit growth&#10;&#10;Description automatically generated">
            <a:extLst>
              <a:ext uri="{FF2B5EF4-FFF2-40B4-BE49-F238E27FC236}">
                <a16:creationId xmlns:a16="http://schemas.microsoft.com/office/drawing/2014/main" id="{94E66BAA-0BAF-C96F-2DEE-1E8FBCFF7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1987290"/>
            <a:ext cx="5099314" cy="51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02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financial growth&#10;&#10;Description automatically generated with medium confidence">
            <a:extLst>
              <a:ext uri="{FF2B5EF4-FFF2-40B4-BE49-F238E27FC236}">
                <a16:creationId xmlns:a16="http://schemas.microsoft.com/office/drawing/2014/main" id="{C26F495F-F791-9EFF-4CD2-9945D70178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78" y="2039107"/>
            <a:ext cx="5285243" cy="50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81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financial report&#10;&#10;Description automatically generated with medium confidence">
            <a:extLst>
              <a:ext uri="{FF2B5EF4-FFF2-40B4-BE49-F238E27FC236}">
                <a16:creationId xmlns:a16="http://schemas.microsoft.com/office/drawing/2014/main" id="{5A098BF1-0EDC-2680-75DB-87BCE28B7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1962906"/>
            <a:ext cx="5074930" cy="5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9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with different colored lines and numbers&#10;&#10;Description automatically generated">
            <a:extLst>
              <a:ext uri="{FF2B5EF4-FFF2-40B4-BE49-F238E27FC236}">
                <a16:creationId xmlns:a16="http://schemas.microsoft.com/office/drawing/2014/main" id="{6D658BED-E3DB-595B-E919-199A7E21E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202175"/>
            <a:ext cx="5077978" cy="47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41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C51C9DF-2FA1-6588-9139-61B07FF8B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1801362"/>
            <a:ext cx="5020066" cy="55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12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492D9161-44BE-6251-ACA7-A2603E9F4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1737354"/>
            <a:ext cx="5077978" cy="56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19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loan&#10;&#10;Description automatically generated with medium confidence">
            <a:extLst>
              <a:ext uri="{FF2B5EF4-FFF2-40B4-BE49-F238E27FC236}">
                <a16:creationId xmlns:a16="http://schemas.microsoft.com/office/drawing/2014/main" id="{797F5399-F4BC-BCE9-6930-571F18B6B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2176267"/>
            <a:ext cx="5099314" cy="47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5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5B4BB11E-44FB-AB6D-DE3C-92BA22A9FA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54" y="2054347"/>
            <a:ext cx="5212091" cy="50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21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BCB6315D-B3D1-B3D5-F122-59A697CBA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1941570"/>
            <a:ext cx="5020066" cy="52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26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ABDA7BB7-AAB4-51C1-24C0-5C5AFA279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74" y="1900422"/>
            <a:ext cx="5273051" cy="53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05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75BF89D-306D-2CD0-1063-4968248F3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1322825"/>
            <a:ext cx="5013970" cy="649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987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B038A150-EB85-836F-D39B-374D8CA7D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58" y="1773930"/>
            <a:ext cx="5224283" cy="55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77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552B066-B635-48E2-923D-076A219B2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1798314"/>
            <a:ext cx="5114554" cy="554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899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84DAA1F2-B32B-66B1-30CA-C44F04D2C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93" y="1171949"/>
            <a:ext cx="6400813" cy="68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0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with colorful bars and numbers&#10;&#10;Description automatically generated">
            <a:extLst>
              <a:ext uri="{FF2B5EF4-FFF2-40B4-BE49-F238E27FC236}">
                <a16:creationId xmlns:a16="http://schemas.microsoft.com/office/drawing/2014/main" id="{BD5573CE-8510-E975-D28E-864153D4C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1481321"/>
            <a:ext cx="5087122" cy="61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226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credit card&#10;&#10;Description automatically generated">
            <a:extLst>
              <a:ext uri="{FF2B5EF4-FFF2-40B4-BE49-F238E27FC236}">
                <a16:creationId xmlns:a16="http://schemas.microsoft.com/office/drawing/2014/main" id="{E095ECF3-20EB-D140-6930-B966C7468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1926330"/>
            <a:ext cx="5077978" cy="52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42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DFC653CC-3F73-9802-0976-65F8209DDD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11" y="1583430"/>
            <a:ext cx="5001778" cy="597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140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financial growth&#10;&#10;Description automatically generated with medium confidence">
            <a:extLst>
              <a:ext uri="{FF2B5EF4-FFF2-40B4-BE49-F238E27FC236}">
                <a16:creationId xmlns:a16="http://schemas.microsoft.com/office/drawing/2014/main" id="{761FB5AA-9C6C-29A9-7DE5-3357C8CA4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5" y="1543806"/>
            <a:ext cx="4953010" cy="60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079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5" name="Picture 4" descr="A graph with numbers and text&#10;&#10;Description automatically generated">
            <a:extLst>
              <a:ext uri="{FF2B5EF4-FFF2-40B4-BE49-F238E27FC236}">
                <a16:creationId xmlns:a16="http://schemas.microsoft.com/office/drawing/2014/main" id="{77549D8E-F791-095D-9DD8-53D166CD4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98" y="2473447"/>
            <a:ext cx="5498603" cy="419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501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number of deposit&#10;&#10;Description automatically generated with medium confidence">
            <a:extLst>
              <a:ext uri="{FF2B5EF4-FFF2-40B4-BE49-F238E27FC236}">
                <a16:creationId xmlns:a16="http://schemas.microsoft.com/office/drawing/2014/main" id="{DAB1F989-1489-9423-8734-91BB7441C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38" y="1658106"/>
            <a:ext cx="5163323" cy="58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353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5" name="Picture 4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965649DF-3351-C1B8-4203-08C18D804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2179315"/>
            <a:ext cx="5038354" cy="478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245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5" name="Picture 4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AEA349F-DA13-C1FA-E6ED-A3AE75514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250943"/>
            <a:ext cx="5029210" cy="46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844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5" name="Picture 4" descr="A graph of a financial account&#10;&#10;Description automatically generated with medium confidence">
            <a:extLst>
              <a:ext uri="{FF2B5EF4-FFF2-40B4-BE49-F238E27FC236}">
                <a16:creationId xmlns:a16="http://schemas.microsoft.com/office/drawing/2014/main" id="{060DAAFD-1733-8BFF-4AAB-6C09787A77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11" y="2174743"/>
            <a:ext cx="5154178" cy="47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41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B3A8B209-D921-4D2A-BB1E-E9616A9D83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30" y="1324349"/>
            <a:ext cx="5443739" cy="6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286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5" name="Picture 4" descr="A graph of a number of assets&#10;&#10;Description automatically generated with medium confidence">
            <a:extLst>
              <a:ext uri="{FF2B5EF4-FFF2-40B4-BE49-F238E27FC236}">
                <a16:creationId xmlns:a16="http://schemas.microsoft.com/office/drawing/2014/main" id="{409115D3-98AA-ED34-A548-F9D2F6F674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129023"/>
            <a:ext cx="5114554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financial report&#10;&#10;Description automatically generated with medium confidence">
            <a:extLst>
              <a:ext uri="{FF2B5EF4-FFF2-40B4-BE49-F238E27FC236}">
                <a16:creationId xmlns:a16="http://schemas.microsoft.com/office/drawing/2014/main" id="{6B746B3C-299E-F19D-EFB3-2BEAAA9EC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03" y="2090923"/>
            <a:ext cx="5129794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801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5" name="Picture 4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C5675321-4937-0AA2-D7E1-0A38C4169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62" y="2206747"/>
            <a:ext cx="5236475" cy="47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766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5" name="Picture 4" descr="A graph of a chart&#10;&#10;Description automatically generated with medium confidence">
            <a:extLst>
              <a:ext uri="{FF2B5EF4-FFF2-40B4-BE49-F238E27FC236}">
                <a16:creationId xmlns:a16="http://schemas.microsoft.com/office/drawing/2014/main" id="{95AF629D-227D-2EE7-1687-31A396E0C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121403"/>
            <a:ext cx="5026162" cy="49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529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34C6DFCC-B44F-5D7D-3579-BA8E2151ED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266183"/>
            <a:ext cx="5023114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73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B259D0C-2773-D0B7-C045-BA5ABDA22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1854702"/>
            <a:ext cx="5032258" cy="54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243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094CB628-7C58-1792-128F-BAFE85F0A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252467"/>
            <a:ext cx="5023114" cy="46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429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5" name="Picture 4" descr="A graph of a graph showing the number of mortgages&#10;&#10;Description automatically generated">
            <a:extLst>
              <a:ext uri="{FF2B5EF4-FFF2-40B4-BE49-F238E27FC236}">
                <a16:creationId xmlns:a16="http://schemas.microsoft.com/office/drawing/2014/main" id="{5BA54469-5F5F-2F53-1448-E62C7D493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098543"/>
            <a:ext cx="5077978" cy="49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188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financial system&#10;&#10;Description automatically generated with medium confidence">
            <a:extLst>
              <a:ext uri="{FF2B5EF4-FFF2-40B4-BE49-F238E27FC236}">
                <a16:creationId xmlns:a16="http://schemas.microsoft.com/office/drawing/2014/main" id="{963C9CDF-95CE-8108-7FC9-0A92BB711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414" y="2412487"/>
            <a:ext cx="5471171" cy="43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234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graph of a financial chart&#10;&#10;Description automatically generated with medium confidence">
            <a:extLst>
              <a:ext uri="{FF2B5EF4-FFF2-40B4-BE49-F238E27FC236}">
                <a16:creationId xmlns:a16="http://schemas.microsoft.com/office/drawing/2014/main" id="{A8574EA7-4F3B-43C4-4D94-EF42622929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506976"/>
            <a:ext cx="5077978" cy="413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309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US" dirty="0"/>
              <a:t>III Central Bank stress test 2024</a:t>
            </a:r>
            <a:endParaRPr lang="is-IS" dirty="0"/>
          </a:p>
        </p:txBody>
      </p:sp>
      <p:pic>
        <p:nvPicPr>
          <p:cNvPr id="5" name="Picture 4" descr="A graph of growth and stress scenario&#10;&#10;Description automatically generated with medium confidence">
            <a:extLst>
              <a:ext uri="{FF2B5EF4-FFF2-40B4-BE49-F238E27FC236}">
                <a16:creationId xmlns:a16="http://schemas.microsoft.com/office/drawing/2014/main" id="{234CD0C4-2C9C-6731-307D-EF7527C987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159" y="2200651"/>
            <a:ext cx="4995682" cy="47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2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US" dirty="0"/>
              <a:t>III Central Bank stress test 2024</a:t>
            </a:r>
            <a:endParaRPr lang="is-IS" dirty="0"/>
          </a:p>
        </p:txBody>
      </p:sp>
      <p:pic>
        <p:nvPicPr>
          <p:cNvPr id="5" name="Picture 4" descr="A graph of 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9DC93C02-82CD-CB00-6DB0-980E82145D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241799"/>
            <a:ext cx="5029210" cy="46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84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currency exchange rate&#10;&#10;Description automatically generated">
            <a:extLst>
              <a:ext uri="{FF2B5EF4-FFF2-40B4-BE49-F238E27FC236}">
                <a16:creationId xmlns:a16="http://schemas.microsoft.com/office/drawing/2014/main" id="{690F358C-98A0-D785-BBE6-304ACED4BE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66" y="2017771"/>
            <a:ext cx="5248667" cy="51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570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US" dirty="0"/>
              <a:t>III Central Bank stress test 2024</a:t>
            </a:r>
            <a:endParaRPr lang="is-IS" dirty="0"/>
          </a:p>
        </p:txBody>
      </p:sp>
      <p:pic>
        <p:nvPicPr>
          <p:cNvPr id="5" name="Picture 4" descr="A graph of a number of prices&#10;&#10;Description automatically generated with medium confidence">
            <a:extLst>
              <a:ext uri="{FF2B5EF4-FFF2-40B4-BE49-F238E27FC236}">
                <a16:creationId xmlns:a16="http://schemas.microsoft.com/office/drawing/2014/main" id="{A5789DCF-00DF-BB3D-204D-67342E4E0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167123"/>
            <a:ext cx="5029210" cy="48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45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US" dirty="0"/>
              <a:t>III Central Bank stress test 2024</a:t>
            </a:r>
            <a:endParaRPr lang="is-IS" dirty="0"/>
          </a:p>
        </p:txBody>
      </p:sp>
      <p:pic>
        <p:nvPicPr>
          <p:cNvPr id="5" name="Picture 4" descr="A graph of a financial report&#10;&#10;Description automatically generated with medium confidence">
            <a:extLst>
              <a:ext uri="{FF2B5EF4-FFF2-40B4-BE49-F238E27FC236}">
                <a16:creationId xmlns:a16="http://schemas.microsoft.com/office/drawing/2014/main" id="{D91E752A-39E4-1710-571C-562F836973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129023"/>
            <a:ext cx="5077978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290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US" dirty="0"/>
              <a:t>III Central Bank stress test 2024</a:t>
            </a:r>
            <a:endParaRPr lang="is-IS" dirty="0"/>
          </a:p>
        </p:txBody>
      </p:sp>
      <p:pic>
        <p:nvPicPr>
          <p:cNvPr id="5" name="Picture 4" descr="A graph on a white background&#10;&#10;Description automatically generated">
            <a:extLst>
              <a:ext uri="{FF2B5EF4-FFF2-40B4-BE49-F238E27FC236}">
                <a16:creationId xmlns:a16="http://schemas.microsoft.com/office/drawing/2014/main" id="{16F2717F-B68E-EAE1-6A44-5F9FE39C11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18" y="1164329"/>
            <a:ext cx="5483363" cy="681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585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US" dirty="0"/>
              <a:t>III Central Bank stress test 2024</a:t>
            </a:r>
            <a:endParaRPr lang="is-IS" dirty="0"/>
          </a:p>
        </p:txBody>
      </p:sp>
      <p:pic>
        <p:nvPicPr>
          <p:cNvPr id="5" name="Picture 4" descr="A graph of a stress scenario&#10;&#10;Description automatically generated with medium confidence">
            <a:extLst>
              <a:ext uri="{FF2B5EF4-FFF2-40B4-BE49-F238E27FC236}">
                <a16:creationId xmlns:a16="http://schemas.microsoft.com/office/drawing/2014/main" id="{95C7A40A-5682-1F69-349C-CBA7A980A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82" y="1621530"/>
            <a:ext cx="5449835" cy="59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787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US" dirty="0"/>
              <a:t>III Central Bank stress test 2024</a:t>
            </a:r>
            <a:endParaRPr lang="is-IS" dirty="0"/>
          </a:p>
        </p:txBody>
      </p:sp>
      <p:pic>
        <p:nvPicPr>
          <p:cNvPr id="5" name="Picture 4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9D06FC3A-8B27-F628-197B-93E1D4154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19" y="1988814"/>
            <a:ext cx="5102362" cy="51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090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US" dirty="0"/>
              <a:t>III Central Bank stress test 2024</a:t>
            </a:r>
            <a:endParaRPr lang="is-IS" dirty="0"/>
          </a:p>
        </p:txBody>
      </p:sp>
      <p:pic>
        <p:nvPicPr>
          <p:cNvPr id="5" name="Picture 4" descr="A graph of a stress&#10;&#10;Description automatically generated with medium confidence">
            <a:extLst>
              <a:ext uri="{FF2B5EF4-FFF2-40B4-BE49-F238E27FC236}">
                <a16:creationId xmlns:a16="http://schemas.microsoft.com/office/drawing/2014/main" id="{1B85F2B3-FCF2-9D47-E231-AE0C29B37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82" y="1734306"/>
            <a:ext cx="5297435" cy="567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916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US" dirty="0"/>
              <a:t>III Central Bank stress test 2024</a:t>
            </a:r>
            <a:endParaRPr lang="is-IS" dirty="0"/>
          </a:p>
        </p:txBody>
      </p:sp>
      <p:pic>
        <p:nvPicPr>
          <p:cNvPr id="5" name="Picture 4" descr="A graph of a number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1C4575F2-788B-360D-6131-4DEA98916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231131"/>
            <a:ext cx="5013970" cy="46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960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5" name="Picture 4" descr="A diagram of a market&#10;&#10;Description automatically generated">
            <a:extLst>
              <a:ext uri="{FF2B5EF4-FFF2-40B4-BE49-F238E27FC236}">
                <a16:creationId xmlns:a16="http://schemas.microsoft.com/office/drawing/2014/main" id="{943006A1-7517-8D6E-F125-854869C821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02" y="2106163"/>
            <a:ext cx="5663196" cy="49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28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different colored dots&#10;&#10;Description automatically generated with medium confidence">
            <a:extLst>
              <a:ext uri="{FF2B5EF4-FFF2-40B4-BE49-F238E27FC236}">
                <a16:creationId xmlns:a16="http://schemas.microsoft.com/office/drawing/2014/main" id="{05CD3726-806F-944E-F2EC-349578B809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138167"/>
            <a:ext cx="5026162" cy="48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879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DC2EAD9-4FC7-6121-1521-1A8C8AF525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35" y="2119879"/>
            <a:ext cx="5151130" cy="49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6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of a financial graph&#10;&#10;Description automatically generated with medium confidence">
            <a:extLst>
              <a:ext uri="{FF2B5EF4-FFF2-40B4-BE49-F238E27FC236}">
                <a16:creationId xmlns:a16="http://schemas.microsoft.com/office/drawing/2014/main" id="{F9331C57-3C64-6B00-ADA4-2DCFFB95E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98" y="2084827"/>
            <a:ext cx="5270003" cy="49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142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financial graph&#10;&#10;Description automatically generated with medium confidence">
            <a:extLst>
              <a:ext uri="{FF2B5EF4-FFF2-40B4-BE49-F238E27FC236}">
                <a16:creationId xmlns:a16="http://schemas.microsoft.com/office/drawing/2014/main" id="{10332FA3-19B5-FC2D-B66E-5F768F1A9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43" y="2252467"/>
            <a:ext cx="4718314" cy="46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585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blue dots&#10;&#10;Description automatically generated with medium confidence">
            <a:extLst>
              <a:ext uri="{FF2B5EF4-FFF2-40B4-BE49-F238E27FC236}">
                <a16:creationId xmlns:a16="http://schemas.microsoft.com/office/drawing/2014/main" id="{A07546F8-41D9-48EB-397A-959C73B655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2302759"/>
            <a:ext cx="5084074" cy="45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868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A8D1340D-B3D0-9786-807F-92713964D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6" y="2220463"/>
            <a:ext cx="5172467" cy="47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532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payments&#10;&#10;Description automatically generated">
            <a:extLst>
              <a:ext uri="{FF2B5EF4-FFF2-40B4-BE49-F238E27FC236}">
                <a16:creationId xmlns:a16="http://schemas.microsoft.com/office/drawing/2014/main" id="{36B4B5DE-81AA-C5B2-2877-3EFFC9843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264659"/>
            <a:ext cx="5013970" cy="46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216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payments&#10;&#10;Description automatically generated">
            <a:extLst>
              <a:ext uri="{FF2B5EF4-FFF2-40B4-BE49-F238E27FC236}">
                <a16:creationId xmlns:a16="http://schemas.microsoft.com/office/drawing/2014/main" id="{8906445F-E7DB-2C59-FBB7-2A9FF4FAA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19" y="2264659"/>
            <a:ext cx="4949962" cy="46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001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credit transfer&#10;&#10;Description automatically generated">
            <a:extLst>
              <a:ext uri="{FF2B5EF4-FFF2-40B4-BE49-F238E27FC236}">
                <a16:creationId xmlns:a16="http://schemas.microsoft.com/office/drawing/2014/main" id="{1C7115C1-31E6-12A5-CB0A-660A36686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84" y="3026661"/>
            <a:ext cx="3544831" cy="30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181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credit transfer&#10;&#10;Description automatically generated">
            <a:extLst>
              <a:ext uri="{FF2B5EF4-FFF2-40B4-BE49-F238E27FC236}">
                <a16:creationId xmlns:a16="http://schemas.microsoft.com/office/drawing/2014/main" id="{095D6219-5D49-96BC-0B34-0C1AA7D74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5" y="2285995"/>
            <a:ext cx="4953010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239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7B2E3AA0-3BB8-384A-9243-4262CE060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225035"/>
            <a:ext cx="5023114" cy="46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4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credit card&#10;&#10;Description automatically generated with medium confidence">
            <a:extLst>
              <a:ext uri="{FF2B5EF4-FFF2-40B4-BE49-F238E27FC236}">
                <a16:creationId xmlns:a16="http://schemas.microsoft.com/office/drawing/2014/main" id="{600D95F7-ED6A-CE3A-4948-CED0A68E7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62" y="1892802"/>
            <a:ext cx="5236475" cy="53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443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credit cards&#10;&#10;Description automatically generated">
            <a:extLst>
              <a:ext uri="{FF2B5EF4-FFF2-40B4-BE49-F238E27FC236}">
                <a16:creationId xmlns:a16="http://schemas.microsoft.com/office/drawing/2014/main" id="{C8BC34FD-62A0-2002-376E-1E334CD49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226559"/>
            <a:ext cx="5023114" cy="469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56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A graph with green and blue lines&#10;&#10;Description automatically generated">
            <a:extLst>
              <a:ext uri="{FF2B5EF4-FFF2-40B4-BE49-F238E27FC236}">
                <a16:creationId xmlns:a16="http://schemas.microsoft.com/office/drawing/2014/main" id="{AAB166B4-81B0-8165-9CD8-377B4A97B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153407"/>
            <a:ext cx="5081026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11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credit card use&#10;&#10;Description automatically generated">
            <a:extLst>
              <a:ext uri="{FF2B5EF4-FFF2-40B4-BE49-F238E27FC236}">
                <a16:creationId xmlns:a16="http://schemas.microsoft.com/office/drawing/2014/main" id="{9C244A75-806B-4AD9-D201-F0B78ECBA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43" y="2313427"/>
            <a:ext cx="4946914" cy="451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182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bar chart&#10;&#10;Description automatically generated">
            <a:extLst>
              <a:ext uri="{FF2B5EF4-FFF2-40B4-BE49-F238E27FC236}">
                <a16:creationId xmlns:a16="http://schemas.microsoft.com/office/drawing/2014/main" id="{78803B42-42CD-3CD3-8603-5565C1A97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5" y="2560316"/>
            <a:ext cx="5105410" cy="402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519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credit payments&#10;&#10;Description automatically generated">
            <a:extLst>
              <a:ext uri="{FF2B5EF4-FFF2-40B4-BE49-F238E27FC236}">
                <a16:creationId xmlns:a16="http://schemas.microsoft.com/office/drawing/2014/main" id="{97EED291-16D9-EA5A-9B46-40089B337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22" y="1696206"/>
            <a:ext cx="5190755" cy="575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124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with blue bars&#10;&#10;Description automatically generated">
            <a:extLst>
              <a:ext uri="{FF2B5EF4-FFF2-40B4-BE49-F238E27FC236}">
                <a16:creationId xmlns:a16="http://schemas.microsoft.com/office/drawing/2014/main" id="{6F7F57CF-4D16-0DDB-4F59-1EF427A22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11" y="2414011"/>
            <a:ext cx="4849378" cy="43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513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with text on it&#10;&#10;Description automatically generated">
            <a:extLst>
              <a:ext uri="{FF2B5EF4-FFF2-40B4-BE49-F238E27FC236}">
                <a16:creationId xmlns:a16="http://schemas.microsoft.com/office/drawing/2014/main" id="{3A32D594-4939-A804-10A6-BDE6CF8C8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67" y="2724908"/>
            <a:ext cx="4943866" cy="369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037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cash in circulation&#10;&#10;Description automatically generated">
            <a:extLst>
              <a:ext uri="{FF2B5EF4-FFF2-40B4-BE49-F238E27FC236}">
                <a16:creationId xmlns:a16="http://schemas.microsoft.com/office/drawing/2014/main" id="{F1B85688-1A1B-97D1-BE98-BB118C356C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63" y="2534408"/>
            <a:ext cx="4931674" cy="407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125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financial graph&#10;&#10;Description automatically generated with medium confidence">
            <a:extLst>
              <a:ext uri="{FF2B5EF4-FFF2-40B4-BE49-F238E27FC236}">
                <a16:creationId xmlns:a16="http://schemas.microsoft.com/office/drawing/2014/main" id="{C27F2072-DD13-4590-AF0F-E96E3A313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2299711"/>
            <a:ext cx="5096266" cy="454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588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E302323B-8B5F-ACD9-57A3-56C462367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15" y="2604512"/>
            <a:ext cx="4861570" cy="39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222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numbers and numbers&#10;&#10;Description automatically generated">
            <a:extLst>
              <a:ext uri="{FF2B5EF4-FFF2-40B4-BE49-F238E27FC236}">
                <a16:creationId xmlns:a16="http://schemas.microsoft.com/office/drawing/2014/main" id="{0D2BAC4E-751F-78B1-85A8-D709944011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07" y="2415535"/>
            <a:ext cx="5065786" cy="43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077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</p:spPr>
        <p:txBody>
          <a:bodyPr wrap="square">
            <a:normAutofit/>
          </a:bodyPr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pie chart with numbers and text&#10;&#10;Description automatically generated">
            <a:extLst>
              <a:ext uri="{FF2B5EF4-FFF2-40B4-BE49-F238E27FC236}">
                <a16:creationId xmlns:a16="http://schemas.microsoft.com/office/drawing/2014/main" id="{2AED884B-4D6F-A43B-B68E-8718BA2981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08" y="3275073"/>
            <a:ext cx="4075184" cy="259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7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567</Words>
  <Application>Microsoft Office PowerPoint</Application>
  <PresentationFormat>Custom</PresentationFormat>
  <Paragraphs>110</Paragraphs>
  <Slides>108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1" baseType="lpstr">
      <vt:lpstr>Arial</vt:lpstr>
      <vt:lpstr>Calibri</vt:lpstr>
      <vt:lpstr>Office Theme</vt:lpstr>
      <vt:lpstr>PowerPoint Presentation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III Central Bank stress test 2024</vt:lpstr>
      <vt:lpstr>III Central Bank stress test 2024</vt:lpstr>
      <vt:lpstr>III Central Bank stress test 2024</vt:lpstr>
      <vt:lpstr>III Central Bank stress test 2024</vt:lpstr>
      <vt:lpstr>III Central Bank stress test 2024</vt:lpstr>
      <vt:lpstr>III Central Bank stress test 2024</vt:lpstr>
      <vt:lpstr>III Central Bank stress test 2024</vt:lpstr>
      <vt:lpstr>III Central Bank stress test 2024</vt:lpstr>
      <vt:lpstr>III Central Bank stress test 2024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Box</vt:lpstr>
      <vt:lpstr>Box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2024-09-25T22:44:16Z</dcterms:modified>
</cp:coreProperties>
</file>