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1" r:id="rId2"/>
    <p:sldId id="353" r:id="rId3"/>
    <p:sldId id="933" r:id="rId4"/>
    <p:sldId id="934" r:id="rId5"/>
    <p:sldId id="935" r:id="rId6"/>
    <p:sldId id="936" r:id="rId7"/>
    <p:sldId id="937" r:id="rId8"/>
    <p:sldId id="938" r:id="rId9"/>
    <p:sldId id="939" r:id="rId10"/>
    <p:sldId id="940" r:id="rId11"/>
    <p:sldId id="941" r:id="rId12"/>
    <p:sldId id="942" r:id="rId13"/>
    <p:sldId id="943" r:id="rId14"/>
    <p:sldId id="944" r:id="rId15"/>
    <p:sldId id="945" r:id="rId16"/>
    <p:sldId id="946" r:id="rId17"/>
    <p:sldId id="947" r:id="rId18"/>
    <p:sldId id="948" r:id="rId19"/>
    <p:sldId id="949" r:id="rId20"/>
    <p:sldId id="953" r:id="rId21"/>
    <p:sldId id="950" r:id="rId22"/>
    <p:sldId id="951" r:id="rId23"/>
    <p:sldId id="954" r:id="rId24"/>
    <p:sldId id="955" r:id="rId25"/>
    <p:sldId id="354" r:id="rId26"/>
    <p:sldId id="956" r:id="rId27"/>
    <p:sldId id="957" r:id="rId28"/>
    <p:sldId id="958" r:id="rId29"/>
    <p:sldId id="959" r:id="rId30"/>
    <p:sldId id="960" r:id="rId31"/>
    <p:sldId id="961" r:id="rId32"/>
    <p:sldId id="962" r:id="rId33"/>
    <p:sldId id="963" r:id="rId34"/>
    <p:sldId id="964" r:id="rId35"/>
    <p:sldId id="965" r:id="rId36"/>
    <p:sldId id="966" r:id="rId37"/>
    <p:sldId id="967" r:id="rId38"/>
    <p:sldId id="968" r:id="rId39"/>
    <p:sldId id="974" r:id="rId40"/>
    <p:sldId id="969" r:id="rId41"/>
    <p:sldId id="970" r:id="rId42"/>
    <p:sldId id="355" r:id="rId43"/>
    <p:sldId id="975" r:id="rId44"/>
    <p:sldId id="976" r:id="rId45"/>
    <p:sldId id="977" r:id="rId46"/>
    <p:sldId id="978" r:id="rId47"/>
    <p:sldId id="979" r:id="rId48"/>
    <p:sldId id="980" r:id="rId49"/>
    <p:sldId id="981" r:id="rId50"/>
    <p:sldId id="982" r:id="rId51"/>
    <p:sldId id="983" r:id="rId52"/>
    <p:sldId id="984" r:id="rId53"/>
    <p:sldId id="985" r:id="rId54"/>
    <p:sldId id="986" r:id="rId55"/>
    <p:sldId id="987" r:id="rId56"/>
    <p:sldId id="988" r:id="rId57"/>
    <p:sldId id="989" r:id="rId58"/>
    <p:sldId id="990" r:id="rId59"/>
    <p:sldId id="991" r:id="rId60"/>
    <p:sldId id="992" r:id="rId61"/>
    <p:sldId id="993" r:id="rId62"/>
    <p:sldId id="994" r:id="rId63"/>
    <p:sldId id="995" r:id="rId64"/>
    <p:sldId id="996" r:id="rId65"/>
    <p:sldId id="997" r:id="rId66"/>
    <p:sldId id="998" r:id="rId67"/>
    <p:sldId id="999" r:id="rId68"/>
    <p:sldId id="1000" r:id="rId69"/>
    <p:sldId id="356" r:id="rId70"/>
    <p:sldId id="1001" r:id="rId71"/>
    <p:sldId id="1002" r:id="rId72"/>
    <p:sldId id="1003" r:id="rId73"/>
    <p:sldId id="1004" r:id="rId74"/>
    <p:sldId id="1005" r:id="rId75"/>
    <p:sldId id="1006" r:id="rId76"/>
    <p:sldId id="1007" r:id="rId77"/>
    <p:sldId id="1008" r:id="rId78"/>
    <p:sldId id="357" r:id="rId79"/>
    <p:sldId id="1009" r:id="rId80"/>
    <p:sldId id="1010" r:id="rId81"/>
    <p:sldId id="1011" r:id="rId82"/>
    <p:sldId id="1012" r:id="rId83"/>
    <p:sldId id="1013" r:id="rId84"/>
    <p:sldId id="1014" r:id="rId85"/>
    <p:sldId id="1016" r:id="rId86"/>
    <p:sldId id="1017" r:id="rId87"/>
    <p:sldId id="1018" r:id="rId88"/>
    <p:sldId id="1019" r:id="rId89"/>
    <p:sldId id="1021" r:id="rId90"/>
    <p:sldId id="1020" r:id="rId91"/>
    <p:sldId id="1022" r:id="rId92"/>
    <p:sldId id="914" r:id="rId93"/>
    <p:sldId id="1023" r:id="rId94"/>
    <p:sldId id="1024" r:id="rId95"/>
    <p:sldId id="1025" r:id="rId96"/>
    <p:sldId id="1026" r:id="rId97"/>
    <p:sldId id="1028" r:id="rId98"/>
    <p:sldId id="1027" r:id="rId99"/>
    <p:sldId id="925" r:id="rId100"/>
    <p:sldId id="1029" r:id="rId101"/>
    <p:sldId id="1030" r:id="rId102"/>
    <p:sldId id="1031" r:id="rId103"/>
    <p:sldId id="1032" r:id="rId104"/>
    <p:sldId id="1033" r:id="rId105"/>
    <p:sldId id="932" r:id="rId106"/>
    <p:sldId id="1034" r:id="rId107"/>
    <p:sldId id="1035" r:id="rId108"/>
    <p:sldId id="1036" r:id="rId109"/>
  </p:sldIdLst>
  <p:sldSz cx="12192000" cy="6858000"/>
  <p:notesSz cx="6858000" cy="9144000"/>
  <p:photoAlbum layout="1pic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26" y="10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388" y="1955842"/>
            <a:ext cx="10275522" cy="2629357"/>
          </a:xfrm>
        </p:spPr>
        <p:txBody>
          <a:bodyPr anchor="ctr" anchorCtr="0">
            <a:normAutofit/>
          </a:bodyPr>
          <a:lstStyle>
            <a:lvl1pPr algn="l">
              <a:defRPr lang="en-US" sz="5000" kern="1200" dirty="0" smtClean="0">
                <a:solidFill>
                  <a:srgbClr val="3333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is-I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388" y="4921040"/>
            <a:ext cx="10275522" cy="1655762"/>
          </a:xfrm>
        </p:spPr>
        <p:txBody>
          <a:bodyPr>
            <a:normAutofit/>
          </a:bodyPr>
          <a:lstStyle>
            <a:lvl1pPr marL="0" indent="0" algn="l">
              <a:buNone/>
              <a:defRPr lang="is-IS" sz="3200" kern="1200" dirty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 dirty="0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08050"/>
            <a:ext cx="50403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179388" y="4696366"/>
            <a:ext cx="10275522" cy="76970"/>
          </a:xfrm>
          <a:prstGeom prst="rect">
            <a:avLst/>
          </a:prstGeom>
          <a:gradFill rotWithShape="1">
            <a:gsLst>
              <a:gs pos="0">
                <a:srgbClr val="000080"/>
              </a:gs>
              <a:gs pos="100000">
                <a:srgbClr val="000080">
                  <a:gamma/>
                  <a:shade val="0"/>
                  <a:invGamma/>
                  <a:alpha val="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s-IS"/>
          </a:p>
        </p:txBody>
      </p:sp>
      <p:pic>
        <p:nvPicPr>
          <p:cNvPr id="9" name="Picture 8" descr="SEDLOGR"/>
          <p:cNvPicPr>
            <a:picLocks noChangeAspect="1" noChangeArrowheads="1"/>
          </p:cNvPicPr>
          <p:nvPr/>
        </p:nvPicPr>
        <p:blipFill>
          <a:blip r:embed="rId3" cstate="print">
            <a:lum bright="80000" contrast="-70000"/>
          </a:blip>
          <a:srcRect/>
          <a:stretch>
            <a:fillRect/>
          </a:stretch>
        </p:blipFill>
        <p:spPr bwMode="auto">
          <a:xfrm>
            <a:off x="250825" y="981075"/>
            <a:ext cx="79216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187450" y="1052513"/>
            <a:ext cx="38163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s-IS" sz="3800" dirty="0">
                <a:solidFill>
                  <a:schemeClr val="bg1"/>
                </a:solidFill>
                <a:latin typeface="+mj-lt"/>
              </a:rPr>
              <a:t>Seðlabanki Íslands</a:t>
            </a:r>
          </a:p>
        </p:txBody>
      </p:sp>
    </p:spTree>
    <p:extLst>
      <p:ext uri="{BB962C8B-B14F-4D97-AF65-F5344CB8AC3E}">
        <p14:creationId xmlns:p14="http://schemas.microsoft.com/office/powerpoint/2010/main" val="458479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23.5.2023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68145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23.5.2023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16337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612900" y="911429"/>
            <a:ext cx="10972800" cy="974700"/>
          </a:xfrm>
        </p:spPr>
        <p:txBody>
          <a:bodyPr>
            <a:noAutofit/>
          </a:bodyPr>
          <a:lstStyle>
            <a:lvl1pPr marL="216000" indent="-216000">
              <a:buClr>
                <a:srgbClr val="004562"/>
              </a:buClr>
              <a:buFont typeface="Arial" charset="0"/>
              <a:buChar char="•"/>
              <a:tabLst/>
              <a:defRPr sz="1650"/>
            </a:lvl1pPr>
            <a:lvl2pPr marL="556200" indent="-213300">
              <a:buClr>
                <a:srgbClr val="004562"/>
              </a:buClr>
              <a:buFont typeface="Arial" charset="0"/>
              <a:buChar char="•"/>
              <a:tabLst/>
              <a:defRPr sz="1650"/>
            </a:lvl2pPr>
            <a:lvl3pPr marL="900113" indent="-214313">
              <a:buClr>
                <a:srgbClr val="004562"/>
              </a:buClr>
              <a:buFont typeface="Arial" charset="0"/>
              <a:buChar char="•"/>
              <a:defRPr sz="1650"/>
            </a:lvl3pPr>
            <a:lvl4pPr marL="1243013" indent="-214313">
              <a:buClr>
                <a:srgbClr val="004562"/>
              </a:buClr>
              <a:buFont typeface="Arial" charset="0"/>
              <a:buChar char="•"/>
              <a:defRPr sz="1650"/>
            </a:lvl4pPr>
            <a:lvl5pPr marL="1585913" indent="-214313">
              <a:buClr>
                <a:srgbClr val="004562"/>
              </a:buClr>
              <a:buFont typeface="Arial" charset="0"/>
              <a:buChar char="•"/>
              <a:defRPr sz="165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612900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s-IS" noProof="0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6218635" y="1886129"/>
            <a:ext cx="5363765" cy="4390847"/>
          </a:xfrm>
        </p:spPr>
        <p:txBody>
          <a:bodyPr>
            <a:normAutofit/>
          </a:bodyPr>
          <a:lstStyle>
            <a:lvl1pPr>
              <a:spcBef>
                <a:spcPts val="45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450"/>
              </a:spcBef>
              <a:defRPr/>
            </a:lvl3pPr>
            <a:lvl4pPr>
              <a:spcBef>
                <a:spcPts val="450"/>
              </a:spcBef>
              <a:defRPr/>
            </a:lvl4pPr>
            <a:lvl5pPr>
              <a:spcBef>
                <a:spcPts val="450"/>
              </a:spcBef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/>
        </p:nvSpPr>
        <p:spPr>
          <a:xfrm>
            <a:off x="10452944" y="6723811"/>
            <a:ext cx="1739265" cy="134303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5"/>
          <p:cNvSpPr/>
          <p:nvPr/>
        </p:nvSpPr>
        <p:spPr>
          <a:xfrm>
            <a:off x="0" y="0"/>
            <a:ext cx="618649" cy="136208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6"/>
          <p:cNvSpPr/>
          <p:nvPr/>
        </p:nvSpPr>
        <p:spPr>
          <a:xfrm>
            <a:off x="0" y="6723811"/>
            <a:ext cx="618649" cy="134303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7"/>
          <p:cNvSpPr/>
          <p:nvPr/>
        </p:nvSpPr>
        <p:spPr>
          <a:xfrm>
            <a:off x="10452944" y="0"/>
            <a:ext cx="1739265" cy="802005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396" y="127063"/>
            <a:ext cx="542925" cy="552450"/>
          </a:xfrm>
          <a:prstGeom prst="rect">
            <a:avLst/>
          </a:prstGeom>
        </p:spPr>
      </p:pic>
      <p:sp>
        <p:nvSpPr>
          <p:cNvPr id="18" name="bk object 16"/>
          <p:cNvSpPr/>
          <p:nvPr/>
        </p:nvSpPr>
        <p:spPr>
          <a:xfrm>
            <a:off x="618515" y="0"/>
            <a:ext cx="9834563" cy="136208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bk object 17"/>
          <p:cNvSpPr/>
          <p:nvPr/>
        </p:nvSpPr>
        <p:spPr>
          <a:xfrm>
            <a:off x="618515" y="6723811"/>
            <a:ext cx="9834563" cy="134303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5CFF-6C03-427C-9D0F-201C32047C2B}" type="datetimeFigureOut">
              <a:rPr lang="is-IS" smtClean="0"/>
              <a:t>23.5.2023</a:t>
            </a:fld>
            <a:endParaRPr lang="is-I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613519" y="410113"/>
            <a:ext cx="9692531" cy="49834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9760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4" pos="5216">
          <p15:clr>
            <a:srgbClr val="FBAE40"/>
          </p15:clr>
        </p15:guide>
        <p15:guide id="5" pos="5024">
          <p15:clr>
            <a:srgbClr val="FBAE40"/>
          </p15:clr>
        </p15:guide>
        <p15:guide id="6" pos="972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>
            <a:fillRect/>
          </a:stretch>
        </p:blipFill>
        <p:spPr>
          <a:xfrm>
            <a:off x="0" y="987029"/>
            <a:ext cx="9868376" cy="4882456"/>
          </a:xfrm>
          <a:prstGeom prst="rect">
            <a:avLst/>
          </a:prstGeom>
        </p:spPr>
      </p:pic>
      <p:sp>
        <p:nvSpPr>
          <p:cNvPr id="16" name="object 10"/>
          <p:cNvSpPr/>
          <p:nvPr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sp>
        <p:nvSpPr>
          <p:cNvPr id="18" name="object 12"/>
          <p:cNvSpPr/>
          <p:nvPr/>
        </p:nvSpPr>
        <p:spPr>
          <a:xfrm>
            <a:off x="9868795" y="987447"/>
            <a:ext cx="2323205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 noProof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75" y="2807345"/>
            <a:ext cx="1209675" cy="123825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5CFF-6C03-427C-9D0F-201C32047C2B}" type="datetimeFigureOut">
              <a:rPr lang="is-IS" smtClean="0"/>
              <a:t>23.5.2023</a:t>
            </a:fld>
            <a:endParaRPr lang="is-IS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65" y="345400"/>
            <a:ext cx="4322345" cy="3429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238250" y="596297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238250" y="6249022"/>
            <a:ext cx="417195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5713422" y="596297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04562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5713422" y="6249022"/>
            <a:ext cx="3806430" cy="273845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rgbClr val="004562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57214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/>
        </p:nvSpPr>
        <p:spPr>
          <a:xfrm>
            <a:off x="9868795" y="-1"/>
            <a:ext cx="2323624" cy="6858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2"/>
          <p:cNvSpPr/>
          <p:nvPr/>
        </p:nvSpPr>
        <p:spPr>
          <a:xfrm>
            <a:off x="0" y="987981"/>
            <a:ext cx="12192000" cy="4882038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230999" y="2849752"/>
            <a:ext cx="8179702" cy="772716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4500" spc="-11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238250" y="3622468"/>
            <a:ext cx="8172450" cy="758242"/>
          </a:xfr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57" y="144429"/>
            <a:ext cx="714375" cy="7239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515100"/>
            <a:ext cx="3901440" cy="20574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60960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5CFF-6C03-427C-9D0F-201C32047C2B}" type="datetimeFigureOut">
              <a:rPr lang="is-IS" smtClean="0"/>
              <a:t>23.5.2023</a:t>
            </a:fld>
            <a:endParaRPr lang="is-I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515100"/>
            <a:ext cx="2804160" cy="20574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90191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  <p15:guide id="3" pos="10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61771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0304"/>
          </a:xfrm>
        </p:spPr>
        <p:txBody>
          <a:bodyPr/>
          <a:lstStyle>
            <a:lvl1pPr>
              <a:defRPr lang="en-US" sz="32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 dirty="0"/>
          </a:p>
        </p:txBody>
      </p:sp>
      <p:pic>
        <p:nvPicPr>
          <p:cNvPr id="7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2877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78025"/>
            <a:ext cx="10045587" cy="1512663"/>
          </a:xfrm>
        </p:spPr>
        <p:txBody>
          <a:bodyPr anchor="t" anchorCtr="0">
            <a:normAutofit/>
          </a:bodyPr>
          <a:lstStyle>
            <a:lvl1pPr>
              <a:defRPr lang="is-IS" sz="3600" kern="1200" dirty="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  <a:endParaRPr lang="is-I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793660"/>
          </a:xfrm>
        </p:spPr>
        <p:txBody>
          <a:bodyPr/>
          <a:lstStyle>
            <a:lvl1pPr marL="228600" indent="-228600">
              <a:defRPr lang="en-US" sz="2800" kern="1200" dirty="0" smtClean="0">
                <a:solidFill>
                  <a:srgbClr val="333399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  <a:endParaRPr lang="is-IS" dirty="0"/>
          </a:p>
        </p:txBody>
      </p:sp>
      <p:pic>
        <p:nvPicPr>
          <p:cNvPr id="8" name="Picture 12" descr="SEDL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000" y="180000"/>
            <a:ext cx="757237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2220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23.5.2023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31026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23.5.2023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53911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23.5.2023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43142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23.5.2023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99793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23.5.2023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2031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25CFF-6C03-427C-9D0F-201C32047C2B}" type="datetimeFigureOut">
              <a:rPr lang="is-IS" smtClean="0"/>
              <a:t>23.5.2023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97451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25CFF-6C03-427C-9D0F-201C32047C2B}" type="datetimeFigureOut">
              <a:rPr lang="is-IS" smtClean="0"/>
              <a:t>23.5.2023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002D8-5689-4462-9A99-C8D4731C6390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0353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Monetary Bulletin 2023/2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 err="1"/>
              <a:t>Charts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259994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agram, plot, line&#10;&#10;Description automatically generated">
            <a:extLst>
              <a:ext uri="{FF2B5EF4-FFF2-40B4-BE49-F238E27FC236}">
                <a16:creationId xmlns:a16="http://schemas.microsoft.com/office/drawing/2014/main" id="{EE22239C-5585-9412-8062-CDAF9D148E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7" y="1033267"/>
            <a:ext cx="5020066" cy="479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9966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FDC82AA5-958C-21AF-DF14-B268A1A5FA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466338"/>
            <a:ext cx="5013970" cy="59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0504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8CA3C804-2072-7F1A-F09A-2EA507827A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1127755"/>
            <a:ext cx="5084074" cy="460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6408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C33ADC8F-0E55-B5E2-776D-49E7F4B82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829050"/>
            <a:ext cx="5084074" cy="51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4515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98327AE3-82EB-F007-22B8-38F3150067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1068319"/>
            <a:ext cx="5090170" cy="47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4367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085E8F6F-AF27-D9AD-7206-3BCB3EC9C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827526"/>
            <a:ext cx="5084074" cy="52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5796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77500" lnSpcReduction="20000"/>
          </a:bodyPr>
          <a:lstStyle/>
          <a:p>
            <a:r>
              <a:rPr lang="is-IS" dirty="0"/>
              <a:t>Box 3 </a:t>
            </a:r>
            <a:r>
              <a:rPr lang="en-US" dirty="0"/>
              <a:t>Monetary policy and households’ choice of mortgage type 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59283241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plot, diagram&#10;&#10;Description automatically generated">
            <a:extLst>
              <a:ext uri="{FF2B5EF4-FFF2-40B4-BE49-F238E27FC236}">
                <a16:creationId xmlns:a16="http://schemas.microsoft.com/office/drawing/2014/main" id="{49EF7E44-F1CE-9546-CA7F-CD20D93ED2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5" y="864103"/>
            <a:ext cx="5120650" cy="512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7075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A9C60972-F458-8B53-3C5E-228A6F2609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34" y="1194811"/>
            <a:ext cx="5684532" cy="446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2641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43AD38-F3C2-CF10-E577-A097F4BF5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87" y="579114"/>
            <a:ext cx="5081026" cy="569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8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agram, plot, line&#10;&#10;Description automatically generated">
            <a:extLst>
              <a:ext uri="{FF2B5EF4-FFF2-40B4-BE49-F238E27FC236}">
                <a16:creationId xmlns:a16="http://schemas.microsoft.com/office/drawing/2014/main" id="{AE40F859-AD78-D12D-3DA2-A07EC55DBB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91" y="1033267"/>
            <a:ext cx="5093218" cy="479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25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A6967165-D70E-2126-52F3-BE31E5CA9A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957067"/>
            <a:ext cx="5013970" cy="49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44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18FCE5FF-2B8D-EA64-4885-F77FDCF4B9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94" y="711702"/>
            <a:ext cx="5181611" cy="543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72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agram, plot, line&#10;&#10;Description automatically generated">
            <a:extLst>
              <a:ext uri="{FF2B5EF4-FFF2-40B4-BE49-F238E27FC236}">
                <a16:creationId xmlns:a16="http://schemas.microsoft.com/office/drawing/2014/main" id="{FE992A92-1CB7-3826-0622-2BE547CAC6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71" y="926587"/>
            <a:ext cx="5108458" cy="50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66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AFD54423-882D-FD94-F661-66AC90C372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23" y="981451"/>
            <a:ext cx="5038354" cy="489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93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C55DCD81-8293-5B57-DD56-049BC62DA6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95" y="742182"/>
            <a:ext cx="4953010" cy="53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74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line, font&#10;&#10;Description automatically generated">
            <a:extLst>
              <a:ext uri="{FF2B5EF4-FFF2-40B4-BE49-F238E27FC236}">
                <a16:creationId xmlns:a16="http://schemas.microsoft.com/office/drawing/2014/main" id="{C2D7E848-5315-62B2-AFC4-70453A727F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583" y="1251199"/>
            <a:ext cx="5068834" cy="43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06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, font, plot&#10;&#10;Description automatically generated">
            <a:extLst>
              <a:ext uri="{FF2B5EF4-FFF2-40B4-BE49-F238E27FC236}">
                <a16:creationId xmlns:a16="http://schemas.microsoft.com/office/drawing/2014/main" id="{D49B5ABD-4DA3-ACB6-3BA4-9F879DBE3C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87" y="448050"/>
            <a:ext cx="5081026" cy="596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98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6FE8FED9-AE64-5537-6EBD-B45B58075D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203" y="986023"/>
            <a:ext cx="5053594" cy="488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6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/>
              <a:t>I </a:t>
            </a:r>
            <a:r>
              <a:rPr lang="is-IS" dirty="0" err="1"/>
              <a:t>The</a:t>
            </a:r>
            <a:r>
              <a:rPr lang="is-IS" dirty="0"/>
              <a:t> </a:t>
            </a:r>
            <a:r>
              <a:rPr lang="is-IS" dirty="0" err="1"/>
              <a:t>global</a:t>
            </a:r>
            <a:r>
              <a:rPr lang="is-IS" dirty="0"/>
              <a:t> </a:t>
            </a:r>
            <a:r>
              <a:rPr lang="is-IS" dirty="0" err="1"/>
              <a:t>economy</a:t>
            </a:r>
            <a:r>
              <a:rPr lang="is-IS" dirty="0"/>
              <a:t> </a:t>
            </a:r>
            <a:r>
              <a:rPr lang="is-IS" dirty="0" err="1"/>
              <a:t>and</a:t>
            </a:r>
            <a:r>
              <a:rPr lang="is-IS" dirty="0"/>
              <a:t> </a:t>
            </a:r>
            <a:r>
              <a:rPr lang="is-IS" dirty="0" err="1"/>
              <a:t>terms</a:t>
            </a:r>
            <a:r>
              <a:rPr lang="is-IS" dirty="0"/>
              <a:t> of </a:t>
            </a:r>
            <a:r>
              <a:rPr lang="is-IS" dirty="0" err="1"/>
              <a:t>trade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322606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oil prices&#10;&#10;Description automatically generated with low confidence">
            <a:extLst>
              <a:ext uri="{FF2B5EF4-FFF2-40B4-BE49-F238E27FC236}">
                <a16:creationId xmlns:a16="http://schemas.microsoft.com/office/drawing/2014/main" id="{065A7259-22BB-32AC-8444-7F55D6F0DB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90" y="1098799"/>
            <a:ext cx="5169419" cy="466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15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agram, plot, screenshot&#10;&#10;Description automatically generated">
            <a:extLst>
              <a:ext uri="{FF2B5EF4-FFF2-40B4-BE49-F238E27FC236}">
                <a16:creationId xmlns:a16="http://schemas.microsoft.com/office/drawing/2014/main" id="{EA9FA089-F193-131F-373F-7ABDD9AF48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5" y="940303"/>
            <a:ext cx="5120650" cy="49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73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C0A4DB65-4B3F-29C2-1573-F2D88FD830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63" y="786378"/>
            <a:ext cx="5160274" cy="528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99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, font, screenshot&#10;&#10;Description automatically generated">
            <a:extLst>
              <a:ext uri="{FF2B5EF4-FFF2-40B4-BE49-F238E27FC236}">
                <a16:creationId xmlns:a16="http://schemas.microsoft.com/office/drawing/2014/main" id="{4CDC814F-4AFA-1AE4-A73C-5AE7F420BD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79" y="822954"/>
            <a:ext cx="5056642" cy="521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92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1976F5D3-4B35-B266-341F-815E967BD2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43" y="1368548"/>
            <a:ext cx="5099314" cy="412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58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85000" lnSpcReduction="10000"/>
          </a:bodyPr>
          <a:lstStyle/>
          <a:p>
            <a:r>
              <a:rPr lang="is-IS" dirty="0"/>
              <a:t>II </a:t>
            </a:r>
            <a:r>
              <a:rPr lang="is-IS" dirty="0" err="1"/>
              <a:t>Monetary</a:t>
            </a:r>
            <a:r>
              <a:rPr lang="is-IS" dirty="0"/>
              <a:t> </a:t>
            </a:r>
            <a:r>
              <a:rPr lang="is-IS" dirty="0" err="1"/>
              <a:t>policy</a:t>
            </a:r>
            <a:r>
              <a:rPr lang="is-IS" dirty="0"/>
              <a:t> </a:t>
            </a:r>
            <a:r>
              <a:rPr lang="is-IS" dirty="0" err="1"/>
              <a:t>and</a:t>
            </a:r>
            <a:r>
              <a:rPr lang="is-IS" dirty="0"/>
              <a:t> </a:t>
            </a:r>
            <a:r>
              <a:rPr lang="is-IS" dirty="0" err="1"/>
              <a:t>domestic</a:t>
            </a:r>
            <a:r>
              <a:rPr lang="is-IS" dirty="0"/>
              <a:t> </a:t>
            </a:r>
            <a:r>
              <a:rPr lang="is-IS" dirty="0" err="1"/>
              <a:t>financial</a:t>
            </a:r>
            <a:r>
              <a:rPr lang="is-IS" dirty="0"/>
              <a:t> markets</a:t>
            </a: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81899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, diagram, screenshot&#10;&#10;Description automatically generated">
            <a:extLst>
              <a:ext uri="{FF2B5EF4-FFF2-40B4-BE49-F238E27FC236}">
                <a16:creationId xmlns:a16="http://schemas.microsoft.com/office/drawing/2014/main" id="{425D326E-101E-9956-AC77-2953C30DA6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207" y="714750"/>
            <a:ext cx="4989586" cy="542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63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42DE5788-CC66-3A14-28A0-7B1B8C7714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683" y="944875"/>
            <a:ext cx="4992634" cy="496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71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diagram, rectangle&#10;&#10;Description automatically generated">
            <a:extLst>
              <a:ext uri="{FF2B5EF4-FFF2-40B4-BE49-F238E27FC236}">
                <a16:creationId xmlns:a16="http://schemas.microsoft.com/office/drawing/2014/main" id="{9EF61A12-07A0-34C3-E91B-760EB36205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90" y="944875"/>
            <a:ext cx="5169419" cy="496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06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screenshot, line&#10;&#10;Description automatically generated">
            <a:extLst>
              <a:ext uri="{FF2B5EF4-FFF2-40B4-BE49-F238E27FC236}">
                <a16:creationId xmlns:a16="http://schemas.microsoft.com/office/drawing/2014/main" id="{382BFAE7-1910-9D67-6A5D-616FEBD715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19" y="1350260"/>
            <a:ext cx="5026162" cy="415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9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14B3FED8-EAA9-48C7-FF99-00BB6EF14F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727" y="1298443"/>
            <a:ext cx="5050546" cy="426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071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line, plot&#10;&#10;Description automatically generated">
            <a:extLst>
              <a:ext uri="{FF2B5EF4-FFF2-40B4-BE49-F238E27FC236}">
                <a16:creationId xmlns:a16="http://schemas.microsoft.com/office/drawing/2014/main" id="{C9535454-ABBE-E6E7-8E9C-C2CF570E79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1" y="1272535"/>
            <a:ext cx="5077978" cy="431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918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plot&#10;&#10;Description automatically generated">
            <a:extLst>
              <a:ext uri="{FF2B5EF4-FFF2-40B4-BE49-F238E27FC236}">
                <a16:creationId xmlns:a16="http://schemas.microsoft.com/office/drawing/2014/main" id="{27AF8004-A7EC-9808-9FB6-C2F5EEE7BD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278" y="701034"/>
            <a:ext cx="5361443" cy="545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494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, screenshot, plot&#10;&#10;Description automatically generated">
            <a:extLst>
              <a:ext uri="{FF2B5EF4-FFF2-40B4-BE49-F238E27FC236}">
                <a16:creationId xmlns:a16="http://schemas.microsoft.com/office/drawing/2014/main" id="{0D42BE48-D4F1-10CC-1254-2171C81B81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727" y="1333495"/>
            <a:ext cx="5050546" cy="419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33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19ED62D5-65B6-3303-AEC8-A8D38B79EF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925063"/>
            <a:ext cx="5084074" cy="500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859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diagram, line&#10;&#10;Description automatically generated">
            <a:extLst>
              <a:ext uri="{FF2B5EF4-FFF2-40B4-BE49-F238E27FC236}">
                <a16:creationId xmlns:a16="http://schemas.microsoft.com/office/drawing/2014/main" id="{7AD5E4C7-4654-524B-0729-6B6F54C2F1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900679"/>
            <a:ext cx="5084074" cy="505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872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plot, font&#10;&#10;Description automatically generated">
            <a:extLst>
              <a:ext uri="{FF2B5EF4-FFF2-40B4-BE49-F238E27FC236}">
                <a16:creationId xmlns:a16="http://schemas.microsoft.com/office/drawing/2014/main" id="{E918C7FD-D5A1-6C4C-35EA-95A2B2EC3F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758946"/>
            <a:ext cx="5145034" cy="53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073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plot&#10;&#10;Description automatically generated">
            <a:extLst>
              <a:ext uri="{FF2B5EF4-FFF2-40B4-BE49-F238E27FC236}">
                <a16:creationId xmlns:a16="http://schemas.microsoft.com/office/drawing/2014/main" id="{12DD7931-FE7E-2460-589F-014170F348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5" y="588258"/>
            <a:ext cx="5120650" cy="568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65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line, diagram&#10;&#10;Description automatically generated">
            <a:extLst>
              <a:ext uri="{FF2B5EF4-FFF2-40B4-BE49-F238E27FC236}">
                <a16:creationId xmlns:a16="http://schemas.microsoft.com/office/drawing/2014/main" id="{FC849D68-56D2-B9B5-F1BB-179E1AD7A2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286" y="937255"/>
            <a:ext cx="5233427" cy="498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774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plot, font&#10;&#10;Description automatically generated">
            <a:extLst>
              <a:ext uri="{FF2B5EF4-FFF2-40B4-BE49-F238E27FC236}">
                <a16:creationId xmlns:a16="http://schemas.microsoft.com/office/drawing/2014/main" id="{DC4A349E-959A-927E-9F6E-B482424F30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347" y="711702"/>
            <a:ext cx="5035306" cy="543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914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agram, plot, line&#10;&#10;Description automatically generated">
            <a:extLst>
              <a:ext uri="{FF2B5EF4-FFF2-40B4-BE49-F238E27FC236}">
                <a16:creationId xmlns:a16="http://schemas.microsoft.com/office/drawing/2014/main" id="{E7DB7AC8-F28A-6B31-1599-0524667A73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854" y="1077463"/>
            <a:ext cx="5288291" cy="470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91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5F1AFAC9-46D7-16A4-58FE-0133AEB84D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723" y="1085083"/>
            <a:ext cx="5114554" cy="468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759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diagram, line&#10;&#10;Description automatically generated">
            <a:extLst>
              <a:ext uri="{FF2B5EF4-FFF2-40B4-BE49-F238E27FC236}">
                <a16:creationId xmlns:a16="http://schemas.microsoft.com/office/drawing/2014/main" id="{432878C8-4017-1EF9-2E12-57330778FE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15" y="1054603"/>
            <a:ext cx="5090170" cy="474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861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plot&#10;&#10;Description automatically generated">
            <a:extLst>
              <a:ext uri="{FF2B5EF4-FFF2-40B4-BE49-F238E27FC236}">
                <a16:creationId xmlns:a16="http://schemas.microsoft.com/office/drawing/2014/main" id="{DC07E7AE-FCB3-1B13-4159-2DD1817B9F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430" y="480054"/>
            <a:ext cx="5215139" cy="589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107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/>
              <a:t>III </a:t>
            </a:r>
            <a:r>
              <a:rPr lang="is-IS" dirty="0" err="1"/>
              <a:t>Demand</a:t>
            </a:r>
            <a:r>
              <a:rPr lang="is-IS" dirty="0"/>
              <a:t> </a:t>
            </a:r>
            <a:r>
              <a:rPr lang="is-IS" dirty="0" err="1"/>
              <a:t>and</a:t>
            </a:r>
            <a:r>
              <a:rPr lang="is-IS" dirty="0"/>
              <a:t> GDP </a:t>
            </a:r>
            <a:r>
              <a:rPr lang="is-IS" dirty="0" err="1"/>
              <a:t>growth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7339983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AFDF1FE1-568A-5833-ED01-A058248A0A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063" y="879343"/>
            <a:ext cx="5007874" cy="509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270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line, parallel&#10;&#10;Description automatically generated">
            <a:extLst>
              <a:ext uri="{FF2B5EF4-FFF2-40B4-BE49-F238E27FC236}">
                <a16:creationId xmlns:a16="http://schemas.microsoft.com/office/drawing/2014/main" id="{A7D6143A-556F-083F-A5DC-856992BF97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911" y="778758"/>
            <a:ext cx="5154178" cy="530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359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lot, line, diagram&#10;&#10;Description automatically generated">
            <a:extLst>
              <a:ext uri="{FF2B5EF4-FFF2-40B4-BE49-F238E27FC236}">
                <a16:creationId xmlns:a16="http://schemas.microsoft.com/office/drawing/2014/main" id="{F16A5F0C-8C1C-1554-A870-01AF692712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43" y="932683"/>
            <a:ext cx="5099314" cy="499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320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C7AD7401-4FA6-E2CA-2502-0360F38BDF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1321303"/>
            <a:ext cx="5084074" cy="421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878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C8E61329-48CE-33B6-D2C9-241E7BA337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1086607"/>
            <a:ext cx="5145034" cy="468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613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agram, font, line&#10;&#10;Description automatically generated">
            <a:extLst>
              <a:ext uri="{FF2B5EF4-FFF2-40B4-BE49-F238E27FC236}">
                <a16:creationId xmlns:a16="http://schemas.microsoft.com/office/drawing/2014/main" id="{C5D3D9B5-3A71-C546-718C-8717766D67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766" y="598926"/>
            <a:ext cx="5172467" cy="566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993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E46260B2-3725-70B9-86DE-AD7CB60351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63" y="658362"/>
            <a:ext cx="5160274" cy="554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8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lot, screenshot, font&#10;&#10;Description automatically generated">
            <a:extLst>
              <a:ext uri="{FF2B5EF4-FFF2-40B4-BE49-F238E27FC236}">
                <a16:creationId xmlns:a16="http://schemas.microsoft.com/office/drawing/2014/main" id="{D2D42A3D-C920-0DEC-3BE8-B35B89F50B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858" y="1043935"/>
            <a:ext cx="5224283" cy="477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070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CA7CDD59-F3B7-16F0-220D-9750816F47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870199"/>
            <a:ext cx="4995682" cy="511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065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651D3E49-A7EE-1D9F-FA1B-71B6E2B188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54" y="719322"/>
            <a:ext cx="5212091" cy="541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100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C8E97094-AC88-8670-FA3B-D4E169AA0A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1325875"/>
            <a:ext cx="5084074" cy="420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383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72213E5B-6BBF-85F7-12BE-E468E6557D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1098799"/>
            <a:ext cx="5084074" cy="466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592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879C7B88-B0D2-C514-64D3-BBFE860061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683" y="1155187"/>
            <a:ext cx="4992634" cy="454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500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236553B2-AEB7-0182-0B3A-4EC87AAD58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71" y="1248151"/>
            <a:ext cx="5108458" cy="436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203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DD5805E0-F585-BC2E-D6D4-DC6AC7BC0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667506"/>
            <a:ext cx="5145034" cy="55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545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agram, plot, line&#10;&#10;Description automatically generated">
            <a:extLst>
              <a:ext uri="{FF2B5EF4-FFF2-40B4-BE49-F238E27FC236}">
                <a16:creationId xmlns:a16="http://schemas.microsoft.com/office/drawing/2014/main" id="{939EAB7D-709D-738A-1BDF-BC162E7509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911" y="987547"/>
            <a:ext cx="5154178" cy="488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311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6B484523-A1E9-8236-397C-35ECFCB6A1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1" y="585210"/>
            <a:ext cx="5047498" cy="568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431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parallel, line&#10;&#10;Description automatically generated">
            <a:extLst>
              <a:ext uri="{FF2B5EF4-FFF2-40B4-BE49-F238E27FC236}">
                <a16:creationId xmlns:a16="http://schemas.microsoft.com/office/drawing/2014/main" id="{C9B8F88D-35BB-EBD4-8A9A-AB312CB25D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423" y="64001"/>
            <a:ext cx="4581153" cy="672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05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diagram, line&#10;&#10;Description automatically generated">
            <a:extLst>
              <a:ext uri="{FF2B5EF4-FFF2-40B4-BE49-F238E27FC236}">
                <a16:creationId xmlns:a16="http://schemas.microsoft.com/office/drawing/2014/main" id="{9BA1E861-90A8-AC4A-8B06-178553184F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23" y="1042411"/>
            <a:ext cx="5038354" cy="477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617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line, diagram&#10;&#10;Description automatically generated">
            <a:extLst>
              <a:ext uri="{FF2B5EF4-FFF2-40B4-BE49-F238E27FC236}">
                <a16:creationId xmlns:a16="http://schemas.microsoft.com/office/drawing/2014/main" id="{9F0E5824-E851-938F-9E4F-F2DE4E8CD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751326"/>
            <a:ext cx="5145034" cy="535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8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080C0C62-19DA-E2F7-0BA7-BF0A4A4978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906775"/>
            <a:ext cx="5145034" cy="504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814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DBD48D81-6FCB-C68C-1D9E-C0015EA0AD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999739"/>
            <a:ext cx="5084074" cy="485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396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design&#10;&#10;Description automatically generated">
            <a:extLst>
              <a:ext uri="{FF2B5EF4-FFF2-40B4-BE49-F238E27FC236}">
                <a16:creationId xmlns:a16="http://schemas.microsoft.com/office/drawing/2014/main" id="{B3F96F10-CAD2-17AD-5034-724AA657BC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59" y="944875"/>
            <a:ext cx="5148082" cy="496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367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line, font&#10;&#10;Description automatically generated">
            <a:extLst>
              <a:ext uri="{FF2B5EF4-FFF2-40B4-BE49-F238E27FC236}">
                <a16:creationId xmlns:a16="http://schemas.microsoft.com/office/drawing/2014/main" id="{1E416F26-AD1E-3316-D95D-F6BF1F475D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07" y="1048507"/>
            <a:ext cx="5065786" cy="476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163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137F8584-4E8C-EF68-3229-A10C291D8C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766566"/>
            <a:ext cx="5145034" cy="532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165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93F2A1DB-FACB-BEBA-6AA5-C2B47854EA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963" y="1159759"/>
            <a:ext cx="5084074" cy="453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888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7BC38165-24F2-F878-359D-5067403290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622" y="384042"/>
            <a:ext cx="5190755" cy="608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972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77F1CE62-A9FE-3736-E25F-C84AE0E4C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83" y="797046"/>
            <a:ext cx="5145034" cy="526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230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/>
              <a:t>IV </a:t>
            </a:r>
            <a:r>
              <a:rPr lang="is-IS" dirty="0" err="1"/>
              <a:t>Labour</a:t>
            </a:r>
            <a:r>
              <a:rPr lang="is-IS" dirty="0"/>
              <a:t> market </a:t>
            </a:r>
            <a:r>
              <a:rPr lang="is-IS" dirty="0" err="1"/>
              <a:t>and</a:t>
            </a:r>
            <a:r>
              <a:rPr lang="is-IS" dirty="0"/>
              <a:t> </a:t>
            </a:r>
            <a:r>
              <a:rPr lang="is-IS" dirty="0" err="1"/>
              <a:t>factor</a:t>
            </a:r>
            <a:r>
              <a:rPr lang="is-IS" dirty="0"/>
              <a:t> </a:t>
            </a:r>
            <a:r>
              <a:rPr lang="is-IS" dirty="0" err="1"/>
              <a:t>utilisation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083823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 with low confidence">
            <a:extLst>
              <a:ext uri="{FF2B5EF4-FFF2-40B4-BE49-F238E27FC236}">
                <a16:creationId xmlns:a16="http://schemas.microsoft.com/office/drawing/2014/main" id="{4F58667B-8BB5-18C2-B7F0-48F3CC7E02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99" y="795522"/>
            <a:ext cx="5041402" cy="526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287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1077B464-6C73-E70C-4FAD-0961F55EBD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07" y="830574"/>
            <a:ext cx="5065786" cy="519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775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screenshot, diagram&#10;&#10;Description automatically generated">
            <a:extLst>
              <a:ext uri="{FF2B5EF4-FFF2-40B4-BE49-F238E27FC236}">
                <a16:creationId xmlns:a16="http://schemas.microsoft.com/office/drawing/2014/main" id="{81E9384C-793D-FA2F-6806-2CCE73DEEE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15" y="600450"/>
            <a:ext cx="5013970" cy="565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782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plot&#10;&#10;Description automatically generated">
            <a:extLst>
              <a:ext uri="{FF2B5EF4-FFF2-40B4-BE49-F238E27FC236}">
                <a16:creationId xmlns:a16="http://schemas.microsoft.com/office/drawing/2014/main" id="{7E6A5E9B-665B-B592-2172-FBAF87A307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1" y="838194"/>
            <a:ext cx="5077978" cy="518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134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F8E02902-A422-8E8C-FF37-A552840D19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51" y="1158235"/>
            <a:ext cx="5047498" cy="454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464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line, diagram&#10;&#10;Description automatically generated">
            <a:extLst>
              <a:ext uri="{FF2B5EF4-FFF2-40B4-BE49-F238E27FC236}">
                <a16:creationId xmlns:a16="http://schemas.microsoft.com/office/drawing/2014/main" id="{D5B8CDB4-CB59-DAA3-A272-04E02BCDCD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43" y="1075939"/>
            <a:ext cx="5023114" cy="470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361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F8699B5E-EFEB-62CF-8E10-199FD505C8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944875"/>
            <a:ext cx="4995682" cy="496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938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agram, font, line&#10;&#10;Description automatically generated">
            <a:extLst>
              <a:ext uri="{FF2B5EF4-FFF2-40B4-BE49-F238E27FC236}">
                <a16:creationId xmlns:a16="http://schemas.microsoft.com/office/drawing/2014/main" id="{25373B8A-9679-DBF1-D599-D0391CFDF2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19" y="518154"/>
            <a:ext cx="5026162" cy="582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11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426CBF14-CF54-31D0-A23E-EE03DD5987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9" y="1348736"/>
            <a:ext cx="4995682" cy="416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172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/>
          </a:bodyPr>
          <a:lstStyle/>
          <a:p>
            <a:r>
              <a:rPr lang="is-IS" dirty="0"/>
              <a:t>V </a:t>
            </a:r>
            <a:r>
              <a:rPr lang="is-IS" dirty="0" err="1"/>
              <a:t>Inflation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6533999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, screenshot, plot&#10;&#10;Description automatically generated">
            <a:extLst>
              <a:ext uri="{FF2B5EF4-FFF2-40B4-BE49-F238E27FC236}">
                <a16:creationId xmlns:a16="http://schemas.microsoft.com/office/drawing/2014/main" id="{11F17860-AABB-76D4-1D51-DA27159321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91" y="1117087"/>
            <a:ext cx="5017018" cy="462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30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, diagram, screenshot&#10;&#10;Description automatically generated">
            <a:extLst>
              <a:ext uri="{FF2B5EF4-FFF2-40B4-BE49-F238E27FC236}">
                <a16:creationId xmlns:a16="http://schemas.microsoft.com/office/drawing/2014/main" id="{980108A8-2566-FCA0-1D32-ADDF5C005B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579" y="1112515"/>
            <a:ext cx="5132842" cy="463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6029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94BA2497-B588-572C-07DF-4838C2A49F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35" y="675126"/>
            <a:ext cx="5074930" cy="5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796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plot&#10;&#10;Description automatically generated">
            <a:extLst>
              <a:ext uri="{FF2B5EF4-FFF2-40B4-BE49-F238E27FC236}">
                <a16:creationId xmlns:a16="http://schemas.microsoft.com/office/drawing/2014/main" id="{3A2B20D6-F66A-3485-8B58-ABE51066E2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19" y="1089655"/>
            <a:ext cx="5026162" cy="467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610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colorfulness, parallel&#10;&#10;Description automatically generated">
            <a:extLst>
              <a:ext uri="{FF2B5EF4-FFF2-40B4-BE49-F238E27FC236}">
                <a16:creationId xmlns:a16="http://schemas.microsoft.com/office/drawing/2014/main" id="{EB85C2DC-9EF1-A644-C687-907221D445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91" y="1031743"/>
            <a:ext cx="5017018" cy="47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4785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CBCEB90A-DFE7-D23D-3A47-D97905AD52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39" y="856483"/>
            <a:ext cx="5087122" cy="514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1947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, diagram, font&#10;&#10;Description automatically generated">
            <a:extLst>
              <a:ext uri="{FF2B5EF4-FFF2-40B4-BE49-F238E27FC236}">
                <a16:creationId xmlns:a16="http://schemas.microsoft.com/office/drawing/2014/main" id="{5ADFE8EF-327B-BA1A-155C-B3649DF807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295" y="806190"/>
            <a:ext cx="5105410" cy="524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920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01D5823B-0A1B-7669-4656-AB3CC27B80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91" y="1112515"/>
            <a:ext cx="5017018" cy="463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479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lot, diagram, line&#10;&#10;Description automatically generated">
            <a:extLst>
              <a:ext uri="{FF2B5EF4-FFF2-40B4-BE49-F238E27FC236}">
                <a16:creationId xmlns:a16="http://schemas.microsoft.com/office/drawing/2014/main" id="{2DCFE6B2-A0FF-3840-221A-F75C391D3E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91" y="1095751"/>
            <a:ext cx="5017018" cy="466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490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4C32B275-132E-EA95-3007-D80396B166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111" y="926587"/>
            <a:ext cx="5001778" cy="50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31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3E23AB71-2B84-B148-0CB3-793DAF118A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63" y="1010407"/>
            <a:ext cx="4931674" cy="48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666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708DDDDB-12F1-71F9-06A9-7F181E5DD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11" y="1103371"/>
            <a:ext cx="5077978" cy="465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02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parallel, diagram&#10;&#10;Description automatically generated">
            <a:extLst>
              <a:ext uri="{FF2B5EF4-FFF2-40B4-BE49-F238E27FC236}">
                <a16:creationId xmlns:a16="http://schemas.microsoft.com/office/drawing/2014/main" id="{207E72ED-5D92-0C4F-F1AF-F387D32464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91" y="829050"/>
            <a:ext cx="5093218" cy="51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0587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C44C9220-4DB7-2A33-7DC5-24C2BFE1C1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238" y="693414"/>
            <a:ext cx="5239523" cy="547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3471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487817A4-0373-DDEC-859B-0AD4D36FC7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115" y="899155"/>
            <a:ext cx="4937770" cy="505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8021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85000" lnSpcReduction="10000"/>
          </a:bodyPr>
          <a:lstStyle/>
          <a:p>
            <a:r>
              <a:rPr lang="is-IS" dirty="0"/>
              <a:t>Box 1 </a:t>
            </a:r>
            <a:r>
              <a:rPr lang="is-IS" dirty="0" err="1"/>
              <a:t>Alternative</a:t>
            </a:r>
            <a:r>
              <a:rPr lang="is-IS" dirty="0"/>
              <a:t> </a:t>
            </a:r>
            <a:r>
              <a:rPr lang="is-IS" dirty="0" err="1"/>
              <a:t>scenarios</a:t>
            </a:r>
            <a:r>
              <a:rPr lang="is-IS" dirty="0"/>
              <a:t> </a:t>
            </a:r>
            <a:r>
              <a:rPr lang="is-IS" dirty="0" err="1"/>
              <a:t>and</a:t>
            </a:r>
            <a:r>
              <a:rPr lang="is-IS" dirty="0"/>
              <a:t> </a:t>
            </a:r>
            <a:r>
              <a:rPr lang="is-IS" dirty="0" err="1"/>
              <a:t>uncertainties</a:t>
            </a:r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73078002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and orange lines&#10;&#10;Description automatically generated with low confidence">
            <a:extLst>
              <a:ext uri="{FF2B5EF4-FFF2-40B4-BE49-F238E27FC236}">
                <a16:creationId xmlns:a16="http://schemas.microsoft.com/office/drawing/2014/main" id="{7E26374A-C53E-FDA0-2961-FE17DB8058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55" y="1088131"/>
            <a:ext cx="5135890" cy="468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3215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parallel&#10;&#10;Description automatically generated">
            <a:extLst>
              <a:ext uri="{FF2B5EF4-FFF2-40B4-BE49-F238E27FC236}">
                <a16:creationId xmlns:a16="http://schemas.microsoft.com/office/drawing/2014/main" id="{DF94F73B-83BD-1B9E-3226-B6058F1664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71" y="649218"/>
            <a:ext cx="5032258" cy="55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5513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1EE47660-F1E9-2B21-3D52-B93568748D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70" y="1354832"/>
            <a:ext cx="5641859" cy="414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1929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5A5F7F1E-F074-0410-9E0E-9DA08FE57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71" y="1043935"/>
            <a:ext cx="5108458" cy="477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2851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34E6308D-34D8-3ADF-C3D9-4C7511514C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766" y="1048507"/>
            <a:ext cx="5172467" cy="476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6211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CD7E101E-76B3-68FA-B1E4-4AD406A357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310" y="1354832"/>
            <a:ext cx="5611379" cy="414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869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30998" y="2849752"/>
            <a:ext cx="9261967" cy="772716"/>
          </a:xfrm>
        </p:spPr>
        <p:txBody>
          <a:bodyPr>
            <a:normAutofit fontScale="77500" lnSpcReduction="20000"/>
          </a:bodyPr>
          <a:lstStyle/>
          <a:p>
            <a:r>
              <a:rPr lang="is-IS" dirty="0"/>
              <a:t>Box 2 Money </a:t>
            </a:r>
            <a:r>
              <a:rPr lang="is-IS" dirty="0" err="1"/>
              <a:t>and</a:t>
            </a:r>
            <a:r>
              <a:rPr lang="is-IS" dirty="0"/>
              <a:t> </a:t>
            </a:r>
            <a:r>
              <a:rPr lang="is-IS" dirty="0" err="1"/>
              <a:t>credit</a:t>
            </a:r>
            <a:r>
              <a:rPr lang="is-IS" dirty="0"/>
              <a:t> </a:t>
            </a:r>
            <a:r>
              <a:rPr lang="is-IS" dirty="0" err="1"/>
              <a:t>in</a:t>
            </a:r>
            <a:r>
              <a:rPr lang="is-IS" dirty="0"/>
              <a:t> </a:t>
            </a:r>
            <a:r>
              <a:rPr lang="is-IS" dirty="0" err="1"/>
              <a:t>the</a:t>
            </a:r>
            <a:r>
              <a:rPr lang="is-IS" dirty="0"/>
              <a:t> </a:t>
            </a:r>
            <a:r>
              <a:rPr lang="is-IS" dirty="0" err="1"/>
              <a:t>wake</a:t>
            </a:r>
            <a:r>
              <a:rPr lang="is-IS" dirty="0"/>
              <a:t> of </a:t>
            </a:r>
            <a:r>
              <a:rPr lang="is-IS" dirty="0" err="1"/>
              <a:t>the</a:t>
            </a:r>
            <a:r>
              <a:rPr lang="is-IS" dirty="0"/>
              <a:t> </a:t>
            </a:r>
            <a:r>
              <a:rPr lang="is-IS" dirty="0" err="1"/>
              <a:t>pandemic</a:t>
            </a:r>
            <a:r>
              <a:rPr lang="is-I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1300986"/>
      </p:ext>
    </p:extLst>
  </p:cSld>
  <p:clrMapOvr>
    <a:masterClrMapping/>
  </p:clrMapOvr>
</p:sld>
</file>

<file path=ppt/theme/theme1.xml><?xml version="1.0" encoding="utf-8"?>
<a:theme xmlns:a="http://schemas.openxmlformats.org/drawingml/2006/main" name="Myndir i Peningamál 2015_4_nýt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ndir_i_Peningamal_Template.potm" id="{20A9C7F7-37EE-40C3-B712-55CDDF548CA4}" vid="{F134F43F-BFCF-4CCE-8D66-2F336401F9C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Myndir_i_Peningamal_2018_2</Template>
  <TotalTime>1101</TotalTime>
  <Words>60</Words>
  <Application>Microsoft Office PowerPoint</Application>
  <PresentationFormat>Widescreen</PresentationFormat>
  <Paragraphs>10</Paragraphs>
  <Slides>108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2" baseType="lpstr">
      <vt:lpstr>Arial</vt:lpstr>
      <vt:lpstr>Calibri</vt:lpstr>
      <vt:lpstr>Calibri Light</vt:lpstr>
      <vt:lpstr>Myndir i Peningamál 2015_4_nýtt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Seðlabanki Íslands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SÍ Tómas Dan Halldórsson</dc:creator>
  <cp:lastModifiedBy>SÍ Tómas Dan Halldórsson</cp:lastModifiedBy>
  <cp:revision>43</cp:revision>
  <dcterms:created xsi:type="dcterms:W3CDTF">2018-11-06T17:53:57Z</dcterms:created>
  <dcterms:modified xsi:type="dcterms:W3CDTF">2023-05-24T07:58:07Z</dcterms:modified>
</cp:coreProperties>
</file>