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1" r:id="rId2"/>
    <p:sldId id="353" r:id="rId3"/>
    <p:sldId id="594" r:id="rId4"/>
    <p:sldId id="684" r:id="rId5"/>
    <p:sldId id="685" r:id="rId6"/>
    <p:sldId id="686" r:id="rId7"/>
    <p:sldId id="687" r:id="rId8"/>
    <p:sldId id="688" r:id="rId9"/>
    <p:sldId id="690" r:id="rId10"/>
    <p:sldId id="691" r:id="rId11"/>
    <p:sldId id="692" r:id="rId12"/>
    <p:sldId id="693" r:id="rId13"/>
    <p:sldId id="694" r:id="rId14"/>
    <p:sldId id="695" r:id="rId15"/>
    <p:sldId id="696" r:id="rId16"/>
    <p:sldId id="697" r:id="rId17"/>
    <p:sldId id="698" r:id="rId18"/>
    <p:sldId id="762" r:id="rId19"/>
    <p:sldId id="761" r:id="rId20"/>
    <p:sldId id="354" r:id="rId21"/>
    <p:sldId id="631" r:id="rId22"/>
    <p:sldId id="699" r:id="rId23"/>
    <p:sldId id="700" r:id="rId24"/>
    <p:sldId id="701" r:id="rId25"/>
    <p:sldId id="702" r:id="rId26"/>
    <p:sldId id="703" r:id="rId27"/>
    <p:sldId id="704" r:id="rId28"/>
    <p:sldId id="705" r:id="rId29"/>
    <p:sldId id="706" r:id="rId30"/>
    <p:sldId id="708" r:id="rId31"/>
    <p:sldId id="709" r:id="rId32"/>
    <p:sldId id="710" r:id="rId33"/>
    <p:sldId id="764" r:id="rId34"/>
    <p:sldId id="763" r:id="rId35"/>
    <p:sldId id="355" r:id="rId36"/>
    <p:sldId id="607" r:id="rId37"/>
    <p:sldId id="711" r:id="rId38"/>
    <p:sldId id="712" r:id="rId39"/>
    <p:sldId id="713" r:id="rId40"/>
    <p:sldId id="714" r:id="rId41"/>
    <p:sldId id="715" r:id="rId42"/>
    <p:sldId id="716" r:id="rId43"/>
    <p:sldId id="717" r:id="rId44"/>
    <p:sldId id="718" r:id="rId45"/>
    <p:sldId id="719" r:id="rId46"/>
    <p:sldId id="720" r:id="rId47"/>
    <p:sldId id="721" r:id="rId48"/>
    <p:sldId id="722" r:id="rId49"/>
    <p:sldId id="723" r:id="rId50"/>
    <p:sldId id="724" r:id="rId51"/>
    <p:sldId id="725" r:id="rId52"/>
    <p:sldId id="726" r:id="rId53"/>
    <p:sldId id="727" r:id="rId54"/>
    <p:sldId id="766" r:id="rId55"/>
    <p:sldId id="765" r:id="rId56"/>
    <p:sldId id="728" r:id="rId57"/>
    <p:sldId id="356" r:id="rId58"/>
    <p:sldId id="645" r:id="rId59"/>
    <p:sldId id="729" r:id="rId60"/>
    <p:sldId id="730" r:id="rId61"/>
    <p:sldId id="731" r:id="rId62"/>
    <p:sldId id="732" r:id="rId63"/>
    <p:sldId id="733" r:id="rId64"/>
    <p:sldId id="734" r:id="rId65"/>
    <p:sldId id="735" r:id="rId66"/>
    <p:sldId id="357" r:id="rId67"/>
    <p:sldId id="652" r:id="rId68"/>
    <p:sldId id="736" r:id="rId69"/>
    <p:sldId id="737" r:id="rId70"/>
    <p:sldId id="738" r:id="rId71"/>
    <p:sldId id="739" r:id="rId72"/>
    <p:sldId id="740" r:id="rId73"/>
    <p:sldId id="741" r:id="rId74"/>
    <p:sldId id="742" r:id="rId75"/>
    <p:sldId id="743" r:id="rId76"/>
    <p:sldId id="744" r:id="rId77"/>
    <p:sldId id="358" r:id="rId78"/>
    <p:sldId id="471" r:id="rId79"/>
    <p:sldId id="472" r:id="rId80"/>
    <p:sldId id="473" r:id="rId81"/>
    <p:sldId id="474" r:id="rId82"/>
    <p:sldId id="768" r:id="rId83"/>
    <p:sldId id="767" r:id="rId84"/>
    <p:sldId id="359" r:id="rId85"/>
    <p:sldId id="659" r:id="rId86"/>
    <p:sldId id="360" r:id="rId87"/>
    <p:sldId id="666" r:id="rId88"/>
    <p:sldId id="746" r:id="rId89"/>
    <p:sldId id="747" r:id="rId90"/>
    <p:sldId id="748" r:id="rId91"/>
    <p:sldId id="749" r:id="rId92"/>
    <p:sldId id="750" r:id="rId93"/>
    <p:sldId id="751" r:id="rId94"/>
    <p:sldId id="752" r:id="rId95"/>
    <p:sldId id="753" r:id="rId96"/>
    <p:sldId id="754" r:id="rId97"/>
    <p:sldId id="680" r:id="rId98"/>
    <p:sldId id="681" r:id="rId99"/>
    <p:sldId id="682" r:id="rId100"/>
    <p:sldId id="683" r:id="rId101"/>
  </p:sldIdLst>
  <p:sldSz cx="12192000" cy="6858000"/>
  <p:notesSz cx="6858000" cy="9144000"/>
  <p:photoAlbum layout="1pic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14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388" y="1955842"/>
            <a:ext cx="10275522" cy="2629357"/>
          </a:xfrm>
        </p:spPr>
        <p:txBody>
          <a:bodyPr anchor="ctr" anchorCtr="0">
            <a:normAutofit/>
          </a:bodyPr>
          <a:lstStyle>
            <a:lvl1pPr algn="l">
              <a:defRPr lang="en-US" sz="5000" kern="1200" dirty="0" smtClean="0">
                <a:solidFill>
                  <a:srgbClr val="33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388" y="4921040"/>
            <a:ext cx="10275522" cy="1655762"/>
          </a:xfrm>
        </p:spPr>
        <p:txBody>
          <a:bodyPr>
            <a:normAutofit/>
          </a:bodyPr>
          <a:lstStyle>
            <a:lvl1pPr marL="0" indent="0" algn="l">
              <a:buNone/>
              <a:defRPr lang="is-IS" sz="3200" kern="1200" dirty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s-IS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08050"/>
            <a:ext cx="50403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179388" y="4696366"/>
            <a:ext cx="10275522" cy="76970"/>
          </a:xfrm>
          <a:prstGeom prst="rect">
            <a:avLst/>
          </a:prstGeom>
          <a:gradFill rotWithShape="1">
            <a:gsLst>
              <a:gs pos="0">
                <a:srgbClr val="000080"/>
              </a:gs>
              <a:gs pos="100000">
                <a:srgbClr val="000080">
                  <a:gamma/>
                  <a:shade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s-IS"/>
          </a:p>
        </p:txBody>
      </p:sp>
      <p:pic>
        <p:nvPicPr>
          <p:cNvPr id="9" name="Picture 8" descr="SEDLOGR"/>
          <p:cNvPicPr>
            <a:picLocks noChangeAspect="1" noChangeArrowheads="1"/>
          </p:cNvPicPr>
          <p:nvPr/>
        </p:nvPicPr>
        <p:blipFill>
          <a:blip r:embed="rId3" cstate="print">
            <a:lum bright="80000" contrast="-70000"/>
          </a:blip>
          <a:srcRect/>
          <a:stretch>
            <a:fillRect/>
          </a:stretch>
        </p:blipFill>
        <p:spPr bwMode="auto">
          <a:xfrm>
            <a:off x="250825" y="981075"/>
            <a:ext cx="79216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87450" y="1052513"/>
            <a:ext cx="38163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s-IS" sz="3800" dirty="0">
                <a:solidFill>
                  <a:schemeClr val="bg1"/>
                </a:solidFill>
                <a:latin typeface="+mj-lt"/>
              </a:rPr>
              <a:t>Seðlabanki Íslands</a:t>
            </a:r>
          </a:p>
        </p:txBody>
      </p:sp>
    </p:spTree>
    <p:extLst>
      <p:ext uri="{BB962C8B-B14F-4D97-AF65-F5344CB8AC3E}">
        <p14:creationId xmlns:p14="http://schemas.microsoft.com/office/powerpoint/2010/main" val="458479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17.11.2021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6814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17.11.2021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16337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612900" y="911429"/>
            <a:ext cx="10972800" cy="974700"/>
          </a:xfrm>
        </p:spPr>
        <p:txBody>
          <a:bodyPr>
            <a:noAutofit/>
          </a:bodyPr>
          <a:lstStyle>
            <a:lvl1pPr marL="216000" indent="-216000">
              <a:buClr>
                <a:srgbClr val="004562"/>
              </a:buClr>
              <a:buFont typeface="Arial" charset="0"/>
              <a:buChar char="•"/>
              <a:tabLst/>
              <a:defRPr sz="1650"/>
            </a:lvl1pPr>
            <a:lvl2pPr marL="556200" indent="-213300">
              <a:buClr>
                <a:srgbClr val="004562"/>
              </a:buClr>
              <a:buFont typeface="Arial" charset="0"/>
              <a:buChar char="•"/>
              <a:tabLst/>
              <a:defRPr sz="1650"/>
            </a:lvl2pPr>
            <a:lvl3pPr marL="900113" indent="-214313">
              <a:buClr>
                <a:srgbClr val="004562"/>
              </a:buClr>
              <a:buFont typeface="Arial" charset="0"/>
              <a:buChar char="•"/>
              <a:defRPr sz="1650"/>
            </a:lvl3pPr>
            <a:lvl4pPr marL="1243013" indent="-214313">
              <a:buClr>
                <a:srgbClr val="004562"/>
              </a:buClr>
              <a:buFont typeface="Arial" charset="0"/>
              <a:buChar char="•"/>
              <a:defRPr sz="1650"/>
            </a:lvl4pPr>
            <a:lvl5pPr marL="1585913" indent="-214313">
              <a:buClr>
                <a:srgbClr val="004562"/>
              </a:buClr>
              <a:buFont typeface="Arial" charset="0"/>
              <a:buChar char="•"/>
              <a:defRPr sz="1650"/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612900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6218635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/>
        </p:nvSpPr>
        <p:spPr>
          <a:xfrm>
            <a:off x="10452944" y="6723811"/>
            <a:ext cx="1739265" cy="134303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5"/>
          <p:cNvSpPr/>
          <p:nvPr/>
        </p:nvSpPr>
        <p:spPr>
          <a:xfrm>
            <a:off x="0" y="0"/>
            <a:ext cx="618649" cy="136208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6"/>
          <p:cNvSpPr/>
          <p:nvPr/>
        </p:nvSpPr>
        <p:spPr>
          <a:xfrm>
            <a:off x="0" y="6723811"/>
            <a:ext cx="618649" cy="134303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7"/>
          <p:cNvSpPr/>
          <p:nvPr/>
        </p:nvSpPr>
        <p:spPr>
          <a:xfrm>
            <a:off x="10452944" y="0"/>
            <a:ext cx="1739265" cy="802005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396" y="127063"/>
            <a:ext cx="542925" cy="552450"/>
          </a:xfrm>
          <a:prstGeom prst="rect">
            <a:avLst/>
          </a:prstGeom>
        </p:spPr>
      </p:pic>
      <p:sp>
        <p:nvSpPr>
          <p:cNvPr id="18" name="bk object 16"/>
          <p:cNvSpPr/>
          <p:nvPr/>
        </p:nvSpPr>
        <p:spPr>
          <a:xfrm>
            <a:off x="618515" y="0"/>
            <a:ext cx="9834563" cy="136208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k object 17"/>
          <p:cNvSpPr/>
          <p:nvPr/>
        </p:nvSpPr>
        <p:spPr>
          <a:xfrm>
            <a:off x="618515" y="6723811"/>
            <a:ext cx="9834563" cy="134303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17.11.2021</a:t>
            </a:fld>
            <a:endParaRPr lang="is-I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613519" y="410113"/>
            <a:ext cx="9692531" cy="49834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97609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4" pos="5216">
          <p15:clr>
            <a:srgbClr val="FBAE40"/>
          </p15:clr>
        </p15:guide>
        <p15:guide id="5" pos="5024">
          <p15:clr>
            <a:srgbClr val="FBAE40"/>
          </p15:clr>
        </p15:guide>
        <p15:guide id="6" pos="972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>
            <a:fillRect/>
          </a:stretch>
        </p:blipFill>
        <p:spPr>
          <a:xfrm>
            <a:off x="0" y="987029"/>
            <a:ext cx="9868376" cy="4882456"/>
          </a:xfrm>
          <a:prstGeom prst="rect">
            <a:avLst/>
          </a:prstGeom>
        </p:spPr>
      </p:pic>
      <p:sp>
        <p:nvSpPr>
          <p:cNvPr id="16" name="object 10"/>
          <p:cNvSpPr/>
          <p:nvPr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sp>
        <p:nvSpPr>
          <p:cNvPr id="18" name="object 12"/>
          <p:cNvSpPr/>
          <p:nvPr/>
        </p:nvSpPr>
        <p:spPr>
          <a:xfrm>
            <a:off x="9868795" y="987447"/>
            <a:ext cx="2323205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75" y="2807345"/>
            <a:ext cx="1209675" cy="123825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17.11.2021</a:t>
            </a:fld>
            <a:endParaRPr lang="is-IS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65" y="345400"/>
            <a:ext cx="4322345" cy="3429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238250" y="596297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238250" y="624902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5713422" y="596297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5713422" y="624902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57214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2"/>
          <p:cNvSpPr/>
          <p:nvPr/>
        </p:nvSpPr>
        <p:spPr>
          <a:xfrm>
            <a:off x="0" y="987981"/>
            <a:ext cx="12192000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57" y="144429"/>
            <a:ext cx="714375" cy="7239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17.11.2021</a:t>
            </a:fld>
            <a:endParaRPr lang="is-I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9019134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  <p15:guide id="3" pos="10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61771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0304"/>
          </a:xfrm>
        </p:spPr>
        <p:txBody>
          <a:bodyPr/>
          <a:lstStyle>
            <a:lvl1pPr>
              <a:defRPr lang="en-US" sz="32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 dirty="0"/>
          </a:p>
        </p:txBody>
      </p:sp>
      <p:pic>
        <p:nvPicPr>
          <p:cNvPr id="7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287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45587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is-IS" dirty="0"/>
          </a:p>
        </p:txBody>
      </p:sp>
      <p:pic>
        <p:nvPicPr>
          <p:cNvPr id="8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2220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17.11.2021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31026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17.11.2021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53911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17.11.2021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4314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17.11.2021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99793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17.11.2021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2031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17.11.2021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97451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17.11.2021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0353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err="1" smtClean="0"/>
              <a:t>Monetary</a:t>
            </a:r>
            <a:r>
              <a:rPr lang="is-IS" dirty="0" smtClean="0"/>
              <a:t> </a:t>
            </a:r>
            <a:r>
              <a:rPr lang="is-IS" smtClean="0"/>
              <a:t>Bulletin 2021/4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err="1" smtClean="0"/>
              <a:t>Charts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25999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11" y="1034791"/>
            <a:ext cx="5001778" cy="478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6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71" y="1072891"/>
            <a:ext cx="8625858" cy="471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9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55" y="838194"/>
            <a:ext cx="5135890" cy="518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5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15" y="877819"/>
            <a:ext cx="4937770" cy="51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5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51" y="1254247"/>
            <a:ext cx="5123698" cy="434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8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3" y="719322"/>
            <a:ext cx="5129794" cy="541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6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990595"/>
            <a:ext cx="5062738" cy="487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0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99" y="1097275"/>
            <a:ext cx="5041402" cy="466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2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1" y="989071"/>
            <a:ext cx="5047498" cy="487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8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18" y="1216147"/>
            <a:ext cx="5178563" cy="442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6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1362452"/>
            <a:ext cx="4995682" cy="413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68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 smtClean="0"/>
              <a:t>I </a:t>
            </a:r>
            <a:r>
              <a:rPr lang="is-IS" dirty="0" err="1" smtClean="0"/>
              <a:t>The</a:t>
            </a:r>
            <a:r>
              <a:rPr lang="is-IS" dirty="0" smtClean="0"/>
              <a:t> </a:t>
            </a:r>
            <a:r>
              <a:rPr lang="is-IS" dirty="0" err="1" smtClean="0"/>
              <a:t>global</a:t>
            </a:r>
            <a:r>
              <a:rPr lang="is-IS" dirty="0" smtClean="0"/>
              <a:t> </a:t>
            </a:r>
            <a:r>
              <a:rPr lang="is-IS" dirty="0" err="1" smtClean="0"/>
              <a:t>economy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terms</a:t>
            </a:r>
            <a:r>
              <a:rPr lang="is-IS" dirty="0" smtClean="0"/>
              <a:t> of </a:t>
            </a:r>
            <a:r>
              <a:rPr lang="is-IS" dirty="0" err="1" smtClean="0"/>
              <a:t>trade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32260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85000" lnSpcReduction="10000"/>
          </a:bodyPr>
          <a:lstStyle/>
          <a:p>
            <a:r>
              <a:rPr lang="is-IS" dirty="0" smtClean="0"/>
              <a:t>II </a:t>
            </a:r>
            <a:r>
              <a:rPr lang="is-IS" dirty="0" err="1" smtClean="0"/>
              <a:t>Monetary</a:t>
            </a:r>
            <a:r>
              <a:rPr lang="is-IS" dirty="0" smtClean="0"/>
              <a:t> </a:t>
            </a:r>
            <a:r>
              <a:rPr lang="is-IS" dirty="0" err="1" smtClean="0"/>
              <a:t>policy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domestic</a:t>
            </a:r>
            <a:r>
              <a:rPr lang="is-IS" dirty="0" smtClean="0"/>
              <a:t> </a:t>
            </a:r>
            <a:r>
              <a:rPr lang="is-IS" dirty="0" err="1" smtClean="0"/>
              <a:t>financial</a:t>
            </a:r>
            <a:r>
              <a:rPr lang="is-IS" dirty="0" smtClean="0"/>
              <a:t> markets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8189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59" y="685794"/>
            <a:ext cx="4919482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5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83" y="914395"/>
            <a:ext cx="4992634" cy="502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94" y="963163"/>
            <a:ext cx="5181611" cy="493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7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47" y="1318255"/>
            <a:ext cx="5035306" cy="422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1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531" y="1063747"/>
            <a:ext cx="5138938" cy="473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8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893059"/>
            <a:ext cx="5090170" cy="50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5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1199383"/>
            <a:ext cx="5020066" cy="445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6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862579"/>
            <a:ext cx="5090170" cy="513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0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935731"/>
            <a:ext cx="5084074" cy="498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8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83" y="906775"/>
            <a:ext cx="4992634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2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39" y="963163"/>
            <a:ext cx="5010922" cy="493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5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58" y="812286"/>
            <a:ext cx="5452883" cy="523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7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18" y="505962"/>
            <a:ext cx="5178563" cy="584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0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06" y="1016503"/>
            <a:ext cx="5370587" cy="48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490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3" y="798570"/>
            <a:ext cx="5023114" cy="52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737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 smtClean="0"/>
              <a:t>III </a:t>
            </a:r>
            <a:r>
              <a:rPr lang="is-IS" dirty="0" err="1" smtClean="0"/>
              <a:t>Demand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GDP </a:t>
            </a:r>
            <a:r>
              <a:rPr lang="is-IS" dirty="0" err="1" smtClean="0"/>
              <a:t>growth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73399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91" y="847338"/>
            <a:ext cx="5017018" cy="51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5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71" y="864103"/>
            <a:ext cx="5108458" cy="512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247" y="725418"/>
            <a:ext cx="5111506" cy="540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2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1336543"/>
            <a:ext cx="5090170" cy="418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5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1" y="909823"/>
            <a:ext cx="5077978" cy="50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0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9" y="1085083"/>
            <a:ext cx="5148082" cy="468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9" y="605022"/>
            <a:ext cx="5148082" cy="564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0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86" y="591306"/>
            <a:ext cx="5309627" cy="567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716274"/>
            <a:ext cx="5013970" cy="542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1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35" y="725418"/>
            <a:ext cx="5151130" cy="540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9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19" y="1304539"/>
            <a:ext cx="5102362" cy="424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0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39" y="842766"/>
            <a:ext cx="5087122" cy="517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0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35" y="841242"/>
            <a:ext cx="4998730" cy="517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26" y="1062223"/>
            <a:ext cx="5202947" cy="473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7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90" y="1027171"/>
            <a:ext cx="5169419" cy="480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1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83" y="851911"/>
            <a:ext cx="4992634" cy="515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2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06" y="847338"/>
            <a:ext cx="5218187" cy="51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2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98" y="1062223"/>
            <a:ext cx="5193803" cy="473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4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35" y="838194"/>
            <a:ext cx="5151130" cy="518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0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35" y="798570"/>
            <a:ext cx="5151130" cy="52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7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378" y="772662"/>
            <a:ext cx="5285243" cy="53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842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9" y="778758"/>
            <a:ext cx="5148082" cy="530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000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39" y="1091179"/>
            <a:ext cx="5087122" cy="467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3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 smtClean="0"/>
              <a:t>IV </a:t>
            </a:r>
            <a:r>
              <a:rPr lang="is-IS" dirty="0" err="1" smtClean="0"/>
              <a:t>Labour</a:t>
            </a:r>
            <a:r>
              <a:rPr lang="is-IS" dirty="0" smtClean="0"/>
              <a:t> market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factor</a:t>
            </a:r>
            <a:r>
              <a:rPr lang="is-IS" dirty="0" smtClean="0"/>
              <a:t> </a:t>
            </a:r>
            <a:r>
              <a:rPr lang="is-IS" dirty="0" err="1" smtClean="0"/>
              <a:t>utilisation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08382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1" y="688842"/>
            <a:ext cx="5047498" cy="548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1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775" y="694938"/>
            <a:ext cx="5044450" cy="546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1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27" y="1080511"/>
            <a:ext cx="5126746" cy="469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4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720846"/>
            <a:ext cx="5090170" cy="54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3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35" y="598926"/>
            <a:ext cx="5074930" cy="566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3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98" y="973831"/>
            <a:ext cx="5193803" cy="491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9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39" y="982975"/>
            <a:ext cx="4934722" cy="489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7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91" y="566922"/>
            <a:ext cx="5017018" cy="572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1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1271011"/>
            <a:ext cx="4995682" cy="431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5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 smtClean="0"/>
              <a:t>V </a:t>
            </a:r>
            <a:r>
              <a:rPr lang="is-IS" dirty="0" err="1" smtClean="0"/>
              <a:t>Inflation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65339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1121659"/>
            <a:ext cx="4995682" cy="461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3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39" y="769614"/>
            <a:ext cx="4934722" cy="531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3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87" y="705606"/>
            <a:ext cx="5004826" cy="544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2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91" y="940303"/>
            <a:ext cx="5093218" cy="49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0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807714"/>
            <a:ext cx="5090170" cy="524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2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861055"/>
            <a:ext cx="5020066" cy="513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51" y="874771"/>
            <a:ext cx="5123698" cy="510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9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3" y="1199383"/>
            <a:ext cx="5023114" cy="445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6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579" y="920491"/>
            <a:ext cx="5132842" cy="501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3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978403"/>
            <a:ext cx="5062738" cy="490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6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35" y="900679"/>
            <a:ext cx="4922530" cy="505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3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85000" lnSpcReduction="10000"/>
          </a:bodyPr>
          <a:lstStyle/>
          <a:p>
            <a:r>
              <a:rPr lang="is-IS" dirty="0" smtClean="0"/>
              <a:t>Box 1 </a:t>
            </a:r>
            <a:r>
              <a:rPr lang="is-IS" dirty="0" err="1"/>
              <a:t>Alternative</a:t>
            </a:r>
            <a:r>
              <a:rPr lang="is-IS" dirty="0"/>
              <a:t> </a:t>
            </a:r>
            <a:r>
              <a:rPr lang="is-IS" dirty="0" err="1"/>
              <a:t>scenarios</a:t>
            </a:r>
            <a:r>
              <a:rPr lang="is-IS" dirty="0"/>
              <a:t> </a:t>
            </a:r>
            <a:r>
              <a:rPr lang="is-IS" dirty="0" err="1"/>
              <a:t>and</a:t>
            </a:r>
            <a:r>
              <a:rPr lang="is-IS" dirty="0"/>
              <a:t> </a:t>
            </a:r>
            <a:r>
              <a:rPr lang="is-IS" dirty="0" err="1"/>
              <a:t>uncertainties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10843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670" y="868675"/>
            <a:ext cx="5184659" cy="512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5" y="771138"/>
            <a:ext cx="5029210" cy="531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3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51" y="1071367"/>
            <a:ext cx="5123698" cy="471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8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19" y="240785"/>
            <a:ext cx="8467361" cy="637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9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19" y="752850"/>
            <a:ext cx="4949962" cy="535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1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83" y="923539"/>
            <a:ext cx="4992634" cy="50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607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95" y="348989"/>
            <a:ext cx="8470409" cy="616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366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77500" lnSpcReduction="20000"/>
          </a:bodyPr>
          <a:lstStyle/>
          <a:p>
            <a:r>
              <a:rPr lang="is-IS" dirty="0" smtClean="0"/>
              <a:t>Box 2 </a:t>
            </a:r>
            <a:r>
              <a:rPr lang="en-US" dirty="0"/>
              <a:t>A new version of the Central Bank's DYNIMO model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13541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31" y="679698"/>
            <a:ext cx="8503937" cy="549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8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Box 3 The Central Bank's macroeconomic forecasts for 2020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96124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63" y="1149091"/>
            <a:ext cx="5007874" cy="455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4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87" y="1132327"/>
            <a:ext cx="5004826" cy="459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3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87" y="1281679"/>
            <a:ext cx="8369825" cy="429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9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07" y="833622"/>
            <a:ext cx="5065786" cy="519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8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579" y="614166"/>
            <a:ext cx="5132842" cy="562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190" y="771138"/>
            <a:ext cx="5245619" cy="531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2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71" y="475482"/>
            <a:ext cx="5032258" cy="590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8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399" y="970783"/>
            <a:ext cx="4965202" cy="491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07" y="1266439"/>
            <a:ext cx="4989586" cy="43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5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39" y="1557524"/>
            <a:ext cx="8375921" cy="374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8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428" y="196589"/>
            <a:ext cx="3755144" cy="646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1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Appendix 1 Snapshots of domestic and </a:t>
            </a:r>
            <a:r>
              <a:rPr lang="en-US" dirty="0" smtClean="0"/>
              <a:t>foreign economic </a:t>
            </a:r>
            <a:r>
              <a:rPr lang="en-US" dirty="0"/>
              <a:t>activity in the midst of a global pandemic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72730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03" y="1299967"/>
            <a:ext cx="8570993" cy="42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2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19" y="902203"/>
            <a:ext cx="8924562" cy="505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7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yndir i Peningamál 2015_4_nýt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ndir_i_Peningamal_Template.potm" id="{20A9C7F7-37EE-40C3-B712-55CDDF548CA4}" vid="{F134F43F-BFCF-4CCE-8D66-2F336401F9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Myndir_i_Peningamal_2018_2</Template>
  <TotalTime>141</TotalTime>
  <Words>74</Words>
  <Application>Microsoft Office PowerPoint</Application>
  <PresentationFormat>Widescreen</PresentationFormat>
  <Paragraphs>11</Paragraphs>
  <Slides>100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4" baseType="lpstr">
      <vt:lpstr>Arial</vt:lpstr>
      <vt:lpstr>Calibri</vt:lpstr>
      <vt:lpstr>Calibri Light</vt:lpstr>
      <vt:lpstr>Myndir i Peningamál 2015_4_nýtt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Seðlabanki Íslands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SÍ Sigrún Arna Hallgrímsdóttir</dc:creator>
  <cp:lastModifiedBy>SÍ Ólöf Björk Ólafsdóttir</cp:lastModifiedBy>
  <cp:revision>34</cp:revision>
  <dcterms:created xsi:type="dcterms:W3CDTF">2018-11-06T17:53:57Z</dcterms:created>
  <dcterms:modified xsi:type="dcterms:W3CDTF">2021-11-17T09:36:36Z</dcterms:modified>
</cp:coreProperties>
</file>