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1" r:id="rId2"/>
    <p:sldId id="353" r:id="rId3"/>
    <p:sldId id="275" r:id="rId4"/>
    <p:sldId id="594" r:id="rId5"/>
    <p:sldId id="595" r:id="rId6"/>
    <p:sldId id="596" r:id="rId7"/>
    <p:sldId id="597" r:id="rId8"/>
    <p:sldId id="598" r:id="rId9"/>
    <p:sldId id="599" r:id="rId10"/>
    <p:sldId id="600" r:id="rId11"/>
    <p:sldId id="639" r:id="rId12"/>
    <p:sldId id="640" r:id="rId13"/>
    <p:sldId id="354" r:id="rId14"/>
    <p:sldId id="601" r:id="rId15"/>
    <p:sldId id="602" r:id="rId16"/>
    <p:sldId id="603" r:id="rId17"/>
    <p:sldId id="604" r:id="rId18"/>
    <p:sldId id="605" r:id="rId19"/>
    <p:sldId id="606" r:id="rId20"/>
    <p:sldId id="607" r:id="rId21"/>
    <p:sldId id="355" r:id="rId22"/>
    <p:sldId id="608" r:id="rId23"/>
    <p:sldId id="609" r:id="rId24"/>
    <p:sldId id="610" r:id="rId25"/>
    <p:sldId id="611" r:id="rId26"/>
    <p:sldId id="612" r:id="rId27"/>
    <p:sldId id="613" r:id="rId28"/>
    <p:sldId id="615" r:id="rId29"/>
    <p:sldId id="614" r:id="rId30"/>
    <p:sldId id="616" r:id="rId31"/>
    <p:sldId id="617" r:id="rId32"/>
    <p:sldId id="618" r:id="rId33"/>
    <p:sldId id="619" r:id="rId34"/>
    <p:sldId id="356" r:id="rId35"/>
    <p:sldId id="620" r:id="rId36"/>
    <p:sldId id="621" r:id="rId37"/>
    <p:sldId id="622" r:id="rId38"/>
    <p:sldId id="623" r:id="rId39"/>
    <p:sldId id="624" r:id="rId40"/>
    <p:sldId id="625" r:id="rId41"/>
    <p:sldId id="357" r:id="rId42"/>
    <p:sldId id="626" r:id="rId43"/>
    <p:sldId id="627" r:id="rId44"/>
    <p:sldId id="628" r:id="rId45"/>
    <p:sldId id="629" r:id="rId46"/>
    <p:sldId id="630" r:id="rId47"/>
    <p:sldId id="631" r:id="rId48"/>
    <p:sldId id="358" r:id="rId49"/>
    <p:sldId id="632" r:id="rId50"/>
    <p:sldId id="633" r:id="rId51"/>
    <p:sldId id="634" r:id="rId52"/>
    <p:sldId id="635" r:id="rId53"/>
    <p:sldId id="636" r:id="rId54"/>
    <p:sldId id="637" r:id="rId55"/>
    <p:sldId id="638" r:id="rId56"/>
    <p:sldId id="359" r:id="rId57"/>
    <p:sldId id="334" r:id="rId58"/>
    <p:sldId id="478" r:id="rId59"/>
    <p:sldId id="479" r:id="rId60"/>
    <p:sldId id="480" r:id="rId61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80" autoAdjust="0"/>
    <p:restoredTop sz="94660"/>
  </p:normalViewPr>
  <p:slideViewPr>
    <p:cSldViewPr snapToGrid="0">
      <p:cViewPr varScale="1">
        <p:scale>
          <a:sx n="57" d="100"/>
          <a:sy n="57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45847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19.5.2020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6814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19.5.2020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16337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12900" y="911429"/>
            <a:ext cx="10972800" cy="974700"/>
          </a:xfrm>
        </p:spPr>
        <p:txBody>
          <a:bodyPr>
            <a:noAutofit/>
          </a:bodyPr>
          <a:lstStyle>
            <a:lvl1pPr marL="216000" indent="-216000">
              <a:buClr>
                <a:srgbClr val="004562"/>
              </a:buClr>
              <a:buFont typeface="Arial" charset="0"/>
              <a:buChar char="•"/>
              <a:tabLst/>
              <a:defRPr sz="1650"/>
            </a:lvl1pPr>
            <a:lvl2pPr marL="556200" indent="-213300">
              <a:buClr>
                <a:srgbClr val="004562"/>
              </a:buClr>
              <a:buFont typeface="Arial" charset="0"/>
              <a:buChar char="•"/>
              <a:tabLst/>
              <a:defRPr sz="1650"/>
            </a:lvl2pPr>
            <a:lvl3pPr marL="900113" indent="-214313">
              <a:buClr>
                <a:srgbClr val="004562"/>
              </a:buClr>
              <a:buFont typeface="Arial" charset="0"/>
              <a:buChar char="•"/>
              <a:defRPr sz="1650"/>
            </a:lvl3pPr>
            <a:lvl4pPr marL="1243013" indent="-214313">
              <a:buClr>
                <a:srgbClr val="004562"/>
              </a:buClr>
              <a:buFont typeface="Arial" charset="0"/>
              <a:buChar char="•"/>
              <a:defRPr sz="1650"/>
            </a:lvl4pPr>
            <a:lvl5pPr marL="1585913" indent="-214313">
              <a:buClr>
                <a:srgbClr val="004562"/>
              </a:buClr>
              <a:buFont typeface="Arial" charset="0"/>
              <a:buChar char="•"/>
              <a:defRPr sz="1650"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612900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6218635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/>
        </p:nvSpPr>
        <p:spPr>
          <a:xfrm>
            <a:off x="10452944" y="6723811"/>
            <a:ext cx="1739265" cy="134303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5"/>
          <p:cNvSpPr/>
          <p:nvPr/>
        </p:nvSpPr>
        <p:spPr>
          <a:xfrm>
            <a:off x="0" y="0"/>
            <a:ext cx="618649" cy="136208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6"/>
          <p:cNvSpPr/>
          <p:nvPr/>
        </p:nvSpPr>
        <p:spPr>
          <a:xfrm>
            <a:off x="0" y="6723811"/>
            <a:ext cx="618649" cy="134303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7"/>
          <p:cNvSpPr/>
          <p:nvPr/>
        </p:nvSpPr>
        <p:spPr>
          <a:xfrm>
            <a:off x="10452944" y="0"/>
            <a:ext cx="1739265" cy="802005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396" y="127063"/>
            <a:ext cx="542925" cy="552450"/>
          </a:xfrm>
          <a:prstGeom prst="rect">
            <a:avLst/>
          </a:prstGeom>
        </p:spPr>
      </p:pic>
      <p:sp>
        <p:nvSpPr>
          <p:cNvPr id="18" name="bk object 16"/>
          <p:cNvSpPr/>
          <p:nvPr/>
        </p:nvSpPr>
        <p:spPr>
          <a:xfrm>
            <a:off x="618515" y="0"/>
            <a:ext cx="9834563" cy="136208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7"/>
          <p:cNvSpPr/>
          <p:nvPr/>
        </p:nvSpPr>
        <p:spPr>
          <a:xfrm>
            <a:off x="618515" y="6723811"/>
            <a:ext cx="9834563" cy="134303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5CFF-6C03-427C-9D0F-201C32047C2B}" type="datetimeFigureOut">
              <a:rPr lang="is-IS" smtClean="0"/>
              <a:t>19.5.2020</a:t>
            </a:fld>
            <a:endParaRPr lang="is-I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613519" y="410113"/>
            <a:ext cx="9692531" cy="49834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97609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4" pos="5216">
          <p15:clr>
            <a:srgbClr val="FBAE40"/>
          </p15:clr>
        </p15:guide>
        <p15:guide id="5" pos="5024">
          <p15:clr>
            <a:srgbClr val="FBAE40"/>
          </p15:clr>
        </p15:guide>
        <p15:guide id="6" pos="97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0" y="987029"/>
            <a:ext cx="9868376" cy="4882456"/>
          </a:xfrm>
          <a:prstGeom prst="rect">
            <a:avLst/>
          </a:prstGeom>
        </p:spPr>
      </p:pic>
      <p:sp>
        <p:nvSpPr>
          <p:cNvPr id="16" name="object 10"/>
          <p:cNvSpPr/>
          <p:nvPr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sp>
        <p:nvSpPr>
          <p:cNvPr id="18" name="object 12"/>
          <p:cNvSpPr/>
          <p:nvPr/>
        </p:nvSpPr>
        <p:spPr>
          <a:xfrm>
            <a:off x="9868795" y="987447"/>
            <a:ext cx="2323205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2807345"/>
            <a:ext cx="1209675" cy="123825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5CFF-6C03-427C-9D0F-201C32047C2B}" type="datetimeFigureOut">
              <a:rPr lang="is-IS" smtClean="0"/>
              <a:t>19.5.2020</a:t>
            </a:fld>
            <a:endParaRPr lang="is-IS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5" y="345400"/>
            <a:ext cx="4322345" cy="3429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238250" y="596297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238250" y="624902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5713422" y="596297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713422" y="624902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57214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illiglæra-b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2"/>
          <p:cNvSpPr/>
          <p:nvPr/>
        </p:nvSpPr>
        <p:spPr>
          <a:xfrm>
            <a:off x="0" y="987981"/>
            <a:ext cx="12192000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257" y="144429"/>
            <a:ext cx="714375" cy="7239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5CFF-6C03-427C-9D0F-201C32047C2B}" type="datetimeFigureOut">
              <a:rPr lang="is-IS" smtClean="0"/>
              <a:t>19.5.2020</a:t>
            </a:fld>
            <a:endParaRPr lang="is-I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901913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10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287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222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19.5.2020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3102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19.5.2020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53911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19.5.2020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4314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19.5.2020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9979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19.5.2020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2031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19.5.2020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9745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5CFF-6C03-427C-9D0F-201C32047C2B}" type="datetimeFigureOut">
              <a:rPr lang="is-IS" smtClean="0"/>
              <a:t>19.5.2020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0353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err="1" smtClean="0"/>
              <a:t>Monetary</a:t>
            </a:r>
            <a:r>
              <a:rPr lang="is-IS" dirty="0" smtClean="0"/>
              <a:t> Bulletin 2020/2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err="1" smtClean="0"/>
              <a:t>Charts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25999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64" y="1027171"/>
            <a:ext cx="4093472" cy="480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1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692" y="760470"/>
            <a:ext cx="4102616" cy="533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07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80" y="1188715"/>
            <a:ext cx="3989840" cy="448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34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 fontScale="85000" lnSpcReduction="10000"/>
          </a:bodyPr>
          <a:lstStyle/>
          <a:p>
            <a:r>
              <a:rPr lang="is-IS" dirty="0" smtClean="0"/>
              <a:t>II </a:t>
            </a:r>
            <a:r>
              <a:rPr lang="is-IS" dirty="0" err="1" smtClean="0"/>
              <a:t>Monetary</a:t>
            </a:r>
            <a:r>
              <a:rPr lang="is-IS" dirty="0" smtClean="0"/>
              <a:t> </a:t>
            </a:r>
            <a:r>
              <a:rPr lang="is-IS" dirty="0" err="1" smtClean="0"/>
              <a:t>policy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domestic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markets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189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80" y="1271011"/>
            <a:ext cx="3913640" cy="431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8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132" y="960115"/>
            <a:ext cx="3919736" cy="493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7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740" y="1174999"/>
            <a:ext cx="4096520" cy="450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0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212" y="989071"/>
            <a:ext cx="4163576" cy="487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8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387" y="998215"/>
            <a:ext cx="4395225" cy="486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456" y="669030"/>
            <a:ext cx="4069088" cy="551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4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/>
          </a:bodyPr>
          <a:lstStyle/>
          <a:p>
            <a:r>
              <a:rPr lang="is-IS" dirty="0" smtClean="0"/>
              <a:t>I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global</a:t>
            </a:r>
            <a:r>
              <a:rPr lang="is-IS" dirty="0" smtClean="0"/>
              <a:t> </a:t>
            </a:r>
            <a:r>
              <a:rPr lang="is-IS" dirty="0" err="1" smtClean="0"/>
              <a:t>economy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32260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640" y="839718"/>
            <a:ext cx="4172720" cy="517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9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/>
          </a:bodyPr>
          <a:lstStyle/>
          <a:p>
            <a:r>
              <a:rPr lang="is-IS" dirty="0" smtClean="0"/>
              <a:t>III </a:t>
            </a:r>
            <a:r>
              <a:rPr lang="is-IS" dirty="0" err="1" smtClean="0"/>
              <a:t>Demand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GDP </a:t>
            </a:r>
            <a:r>
              <a:rPr lang="is-IS" dirty="0" err="1" smtClean="0"/>
              <a:t>growth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73399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291" y="790950"/>
            <a:ext cx="4407417" cy="527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5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5" y="731514"/>
            <a:ext cx="4191009" cy="539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456" y="961639"/>
            <a:ext cx="4069088" cy="493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0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836" y="1327399"/>
            <a:ext cx="4084328" cy="420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6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627" y="693414"/>
            <a:ext cx="4364745" cy="547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9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27" y="765042"/>
            <a:ext cx="4212345" cy="532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911" y="882391"/>
            <a:ext cx="4392177" cy="509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7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56" y="635502"/>
            <a:ext cx="4145288" cy="558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5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740" y="792474"/>
            <a:ext cx="4096520" cy="527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7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64" y="754374"/>
            <a:ext cx="4093472" cy="534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9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683" y="745230"/>
            <a:ext cx="4230633" cy="536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7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688" y="854959"/>
            <a:ext cx="4166624" cy="514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0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443" y="1385312"/>
            <a:ext cx="4261113" cy="408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6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/>
          </a:bodyPr>
          <a:lstStyle/>
          <a:p>
            <a:r>
              <a:rPr lang="is-IS" dirty="0" smtClean="0"/>
              <a:t>IV </a:t>
            </a:r>
            <a:r>
              <a:rPr lang="is-IS" dirty="0" err="1" smtClean="0"/>
              <a:t>Labour</a:t>
            </a:r>
            <a:r>
              <a:rPr lang="is-IS" dirty="0" smtClean="0"/>
              <a:t> market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factor</a:t>
            </a:r>
            <a:r>
              <a:rPr lang="is-IS" dirty="0" smtClean="0"/>
              <a:t> </a:t>
            </a:r>
            <a:r>
              <a:rPr lang="is-IS" dirty="0" err="1" smtClean="0"/>
              <a:t>utilisation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08382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456" y="521202"/>
            <a:ext cx="4069088" cy="581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2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36" y="851911"/>
            <a:ext cx="4008128" cy="515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7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88" y="986023"/>
            <a:ext cx="4014224" cy="48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8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36" y="701034"/>
            <a:ext cx="4008128" cy="545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508" y="1347212"/>
            <a:ext cx="3998984" cy="416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72" y="1016503"/>
            <a:ext cx="3965456" cy="482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3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224" y="1359404"/>
            <a:ext cx="3971552" cy="413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/>
          </a:bodyPr>
          <a:lstStyle/>
          <a:p>
            <a:r>
              <a:rPr lang="is-IS" dirty="0" smtClean="0"/>
              <a:t>V </a:t>
            </a:r>
            <a:r>
              <a:rPr lang="is-IS" dirty="0" err="1" smtClean="0"/>
              <a:t>Inflation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65339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6" y="633978"/>
            <a:ext cx="4114808" cy="55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3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79" y="781806"/>
            <a:ext cx="4218441" cy="529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880" y="894583"/>
            <a:ext cx="4142240" cy="506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032" y="990595"/>
            <a:ext cx="3995936" cy="487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79" y="557778"/>
            <a:ext cx="4370841" cy="574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9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320" y="670554"/>
            <a:ext cx="3959360" cy="551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7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741802" cy="772716"/>
          </a:xfrm>
        </p:spPr>
        <p:txBody>
          <a:bodyPr>
            <a:normAutofit fontScale="77500" lnSpcReduction="20000"/>
          </a:bodyPr>
          <a:lstStyle/>
          <a:p>
            <a:r>
              <a:rPr lang="is-IS" dirty="0" smtClean="0"/>
              <a:t>Box 1 </a:t>
            </a:r>
            <a:r>
              <a:rPr lang="en-GB" dirty="0"/>
              <a:t>The economic impact of the COVID-19 pandemic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10843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063" y="798570"/>
            <a:ext cx="4245873" cy="526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120" y="664458"/>
            <a:ext cx="4111760" cy="552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3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911" y="893059"/>
            <a:ext cx="4392177" cy="507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9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439" y="929635"/>
            <a:ext cx="4325121" cy="49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1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19" y="897631"/>
            <a:ext cx="4416561" cy="506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0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0" y="158052"/>
            <a:ext cx="3828798" cy="656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3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44" y="1103371"/>
            <a:ext cx="4108712" cy="465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6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880" y="688842"/>
            <a:ext cx="4142240" cy="548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7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 fontScale="77500" lnSpcReduction="20000"/>
          </a:bodyPr>
          <a:lstStyle/>
          <a:p>
            <a:r>
              <a:rPr lang="is-IS" dirty="0" smtClean="0"/>
              <a:t>Box 2 </a:t>
            </a:r>
            <a:r>
              <a:rPr lang="is-IS" dirty="0" err="1" smtClean="0"/>
              <a:t>Macroeconomic</a:t>
            </a:r>
            <a:r>
              <a:rPr lang="is-IS" dirty="0" smtClean="0"/>
              <a:t> </a:t>
            </a:r>
            <a:r>
              <a:rPr lang="is-IS" dirty="0" err="1" smtClean="0"/>
              <a:t>policy</a:t>
            </a:r>
            <a:r>
              <a:rPr lang="is-IS" dirty="0" smtClean="0"/>
              <a:t> </a:t>
            </a:r>
            <a:r>
              <a:rPr lang="is-IS" dirty="0" err="1" smtClean="0"/>
              <a:t>measures</a:t>
            </a:r>
            <a:r>
              <a:rPr lang="is-IS" dirty="0" smtClean="0"/>
              <a:t> </a:t>
            </a:r>
            <a:r>
              <a:rPr lang="is-IS" dirty="0" err="1" smtClean="0"/>
              <a:t>in</a:t>
            </a:r>
            <a:r>
              <a:rPr lang="is-IS" dirty="0" smtClean="0"/>
              <a:t> </a:t>
            </a:r>
            <a:r>
              <a:rPr lang="is-IS" dirty="0" err="1" smtClean="0"/>
              <a:t>response</a:t>
            </a:r>
            <a:r>
              <a:rPr lang="is-IS" dirty="0" smtClean="0"/>
              <a:t> </a:t>
            </a:r>
            <a:r>
              <a:rPr lang="is-IS" dirty="0" err="1" smtClean="0"/>
              <a:t>to</a:t>
            </a:r>
            <a:r>
              <a:rPr lang="is-IS" dirty="0" smtClean="0"/>
              <a:t> </a:t>
            </a:r>
            <a:r>
              <a:rPr lang="is-IS" dirty="0" err="1" smtClean="0"/>
              <a:t>the</a:t>
            </a:r>
            <a:r>
              <a:rPr lang="is-IS" dirty="0" smtClean="0"/>
              <a:t> COVID-19 </a:t>
            </a:r>
            <a:r>
              <a:rPr lang="is-IS" dirty="0" err="1" smtClean="0"/>
              <a:t>pandemic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13541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172" y="1286251"/>
            <a:ext cx="4041656" cy="428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0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731" y="856483"/>
            <a:ext cx="4224537" cy="514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1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260" y="1283203"/>
            <a:ext cx="4157480" cy="429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3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08" y="1333495"/>
            <a:ext cx="3922784" cy="419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5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627" y="1214623"/>
            <a:ext cx="4364745" cy="442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5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456" y="731514"/>
            <a:ext cx="4069088" cy="539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2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128" y="1107943"/>
            <a:ext cx="3983744" cy="464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3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88" y="871723"/>
            <a:ext cx="4090424" cy="511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0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ndir i Peningamál 2015_4_nýt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ndir_i_Peningamal_Template.potm" id="{20A9C7F7-37EE-40C3-B712-55CDDF548CA4}" vid="{F134F43F-BFCF-4CCE-8D66-2F336401F9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Myndir_i_Peningamal_2018_2</Template>
  <TotalTime>97</TotalTime>
  <Words>48</Words>
  <Application>Microsoft Office PowerPoint</Application>
  <PresentationFormat>Widescreen</PresentationFormat>
  <Paragraphs>9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Calibri</vt:lpstr>
      <vt:lpstr>Calibri Light</vt:lpstr>
      <vt:lpstr>Myndir i Peningamál 2015_4_nýtt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SÍ Guðjón Emilsson</dc:creator>
  <cp:lastModifiedBy>SÍ Sigrún Arna Hallgrímsdóttir</cp:lastModifiedBy>
  <cp:revision>21</cp:revision>
  <dcterms:created xsi:type="dcterms:W3CDTF">2018-11-06T17:53:57Z</dcterms:created>
  <dcterms:modified xsi:type="dcterms:W3CDTF">2020-05-19T14:47:52Z</dcterms:modified>
</cp:coreProperties>
</file>