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63" r:id="rId3"/>
    <p:sldId id="421" r:id="rId4"/>
    <p:sldId id="507" r:id="rId5"/>
    <p:sldId id="508" r:id="rId6"/>
    <p:sldId id="509" r:id="rId7"/>
    <p:sldId id="510" r:id="rId8"/>
    <p:sldId id="511" r:id="rId9"/>
    <p:sldId id="512" r:id="rId10"/>
    <p:sldId id="513" r:id="rId11"/>
    <p:sldId id="514" r:id="rId12"/>
    <p:sldId id="515" r:id="rId13"/>
    <p:sldId id="516" r:id="rId14"/>
    <p:sldId id="517" r:id="rId15"/>
    <p:sldId id="518" r:id="rId16"/>
    <p:sldId id="519" r:id="rId17"/>
    <p:sldId id="520" r:id="rId18"/>
    <p:sldId id="521" r:id="rId19"/>
    <p:sldId id="522" r:id="rId20"/>
    <p:sldId id="523" r:id="rId21"/>
    <p:sldId id="524" r:id="rId22"/>
    <p:sldId id="525" r:id="rId23"/>
    <p:sldId id="526" r:id="rId24"/>
    <p:sldId id="353" r:id="rId25"/>
    <p:sldId id="275" r:id="rId26"/>
    <p:sldId id="527" r:id="rId27"/>
    <p:sldId id="528" r:id="rId28"/>
    <p:sldId id="529" r:id="rId29"/>
    <p:sldId id="530" r:id="rId30"/>
    <p:sldId id="531" r:id="rId31"/>
    <p:sldId id="532" r:id="rId32"/>
    <p:sldId id="533" r:id="rId33"/>
    <p:sldId id="534" r:id="rId34"/>
    <p:sldId id="535" r:id="rId35"/>
    <p:sldId id="536" r:id="rId36"/>
    <p:sldId id="537" r:id="rId37"/>
    <p:sldId id="538" r:id="rId38"/>
    <p:sldId id="539" r:id="rId39"/>
    <p:sldId id="540" r:id="rId40"/>
    <p:sldId id="541" r:id="rId41"/>
    <p:sldId id="354" r:id="rId42"/>
    <p:sldId id="287" r:id="rId43"/>
    <p:sldId id="542" r:id="rId44"/>
    <p:sldId id="543" r:id="rId45"/>
    <p:sldId id="544" r:id="rId46"/>
    <p:sldId id="545" r:id="rId47"/>
    <p:sldId id="546" r:id="rId48"/>
    <p:sldId id="547" r:id="rId49"/>
    <p:sldId id="548" r:id="rId50"/>
    <p:sldId id="549" r:id="rId51"/>
    <p:sldId id="550" r:id="rId52"/>
    <p:sldId id="551" r:id="rId53"/>
    <p:sldId id="552" r:id="rId54"/>
    <p:sldId id="553" r:id="rId55"/>
    <p:sldId id="554" r:id="rId56"/>
    <p:sldId id="555" r:id="rId57"/>
    <p:sldId id="556" r:id="rId58"/>
    <p:sldId id="355" r:id="rId59"/>
    <p:sldId id="304" r:id="rId60"/>
    <p:sldId id="557" r:id="rId61"/>
    <p:sldId id="558" r:id="rId62"/>
    <p:sldId id="559" r:id="rId63"/>
    <p:sldId id="560" r:id="rId64"/>
    <p:sldId id="561" r:id="rId65"/>
    <p:sldId id="562" r:id="rId66"/>
    <p:sldId id="563" r:id="rId67"/>
    <p:sldId id="564" r:id="rId68"/>
    <p:sldId id="565" r:id="rId69"/>
    <p:sldId id="566" r:id="rId70"/>
    <p:sldId id="567" r:id="rId71"/>
    <p:sldId id="568" r:id="rId72"/>
    <p:sldId id="569" r:id="rId73"/>
    <p:sldId id="570" r:id="rId74"/>
    <p:sldId id="571" r:id="rId75"/>
    <p:sldId id="572" r:id="rId76"/>
    <p:sldId id="573" r:id="rId77"/>
    <p:sldId id="574" r:id="rId78"/>
    <p:sldId id="575" r:id="rId79"/>
    <p:sldId id="577" r:id="rId80"/>
    <p:sldId id="578" r:id="rId81"/>
    <p:sldId id="356" r:id="rId82"/>
    <p:sldId id="322" r:id="rId83"/>
    <p:sldId id="579" r:id="rId84"/>
    <p:sldId id="580" r:id="rId85"/>
    <p:sldId id="581" r:id="rId86"/>
    <p:sldId id="582" r:id="rId87"/>
    <p:sldId id="459" r:id="rId88"/>
    <p:sldId id="460" r:id="rId89"/>
    <p:sldId id="461" r:id="rId90"/>
    <p:sldId id="462" r:id="rId91"/>
    <p:sldId id="357" r:id="rId92"/>
    <p:sldId id="364" r:id="rId93"/>
    <p:sldId id="463" r:id="rId94"/>
    <p:sldId id="464" r:id="rId95"/>
    <p:sldId id="465" r:id="rId96"/>
    <p:sldId id="466" r:id="rId97"/>
    <p:sldId id="467" r:id="rId98"/>
    <p:sldId id="468" r:id="rId99"/>
    <p:sldId id="469" r:id="rId100"/>
    <p:sldId id="583" r:id="rId101"/>
    <p:sldId id="584" r:id="rId102"/>
    <p:sldId id="585" r:id="rId103"/>
    <p:sldId id="358" r:id="rId104"/>
    <p:sldId id="471" r:id="rId105"/>
    <p:sldId id="472" r:id="rId106"/>
    <p:sldId id="473" r:id="rId107"/>
    <p:sldId id="474" r:id="rId108"/>
    <p:sldId id="475" r:id="rId109"/>
    <p:sldId id="476" r:id="rId110"/>
    <p:sldId id="477" r:id="rId111"/>
    <p:sldId id="586" r:id="rId112"/>
    <p:sldId id="587" r:id="rId113"/>
    <p:sldId id="359" r:id="rId114"/>
    <p:sldId id="334" r:id="rId115"/>
    <p:sldId id="478" r:id="rId116"/>
    <p:sldId id="479" r:id="rId117"/>
    <p:sldId id="480" r:id="rId118"/>
    <p:sldId id="481" r:id="rId119"/>
    <p:sldId id="482" r:id="rId120"/>
    <p:sldId id="483" r:id="rId121"/>
    <p:sldId id="588" r:id="rId122"/>
    <p:sldId id="589" r:id="rId123"/>
    <p:sldId id="590" r:id="rId124"/>
    <p:sldId id="360" r:id="rId125"/>
    <p:sldId id="337" r:id="rId126"/>
    <p:sldId id="484" r:id="rId127"/>
    <p:sldId id="485" r:id="rId128"/>
    <p:sldId id="361" r:id="rId129"/>
    <p:sldId id="340" r:id="rId130"/>
    <p:sldId id="486" r:id="rId131"/>
    <p:sldId id="487" r:id="rId132"/>
    <p:sldId id="488" r:id="rId133"/>
    <p:sldId id="489" r:id="rId134"/>
    <p:sldId id="490" r:id="rId135"/>
    <p:sldId id="491" r:id="rId136"/>
    <p:sldId id="591" r:id="rId137"/>
    <p:sldId id="592" r:id="rId138"/>
    <p:sldId id="593" r:id="rId139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4584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814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633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7609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7214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1913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87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22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102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391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314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79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03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74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16.11.2019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35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Monetary</a:t>
            </a:r>
            <a:r>
              <a:rPr lang="is-IS" dirty="0" smtClean="0"/>
              <a:t> Bulletin 2019/4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5999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1021075"/>
            <a:ext cx="3986792" cy="48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8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51" y="1155187"/>
            <a:ext cx="4285497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76" y="358134"/>
            <a:ext cx="4130048" cy="61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891535"/>
            <a:ext cx="4011176" cy="50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Box 1 </a:t>
            </a:r>
            <a:r>
              <a:rPr lang="is-IS" dirty="0" err="1" smtClean="0"/>
              <a:t>Global</a:t>
            </a:r>
            <a:r>
              <a:rPr lang="is-IS" dirty="0" smtClean="0"/>
              <a:t> </a:t>
            </a:r>
            <a:r>
              <a:rPr lang="is-IS" dirty="0" err="1" smtClean="0"/>
              <a:t>decline</a:t>
            </a:r>
            <a:r>
              <a:rPr lang="is-IS" dirty="0" smtClean="0"/>
              <a:t> </a:t>
            </a:r>
            <a:r>
              <a:rPr lang="is-IS" dirty="0" err="1" smtClean="0"/>
              <a:t>in</a:t>
            </a:r>
            <a:r>
              <a:rPr lang="is-IS" dirty="0" smtClean="0"/>
              <a:t> </a:t>
            </a:r>
            <a:r>
              <a:rPr lang="is-IS" dirty="0" err="1" smtClean="0"/>
              <a:t>real</a:t>
            </a:r>
            <a:r>
              <a:rPr lang="is-IS" dirty="0" smtClean="0"/>
              <a:t> </a:t>
            </a:r>
            <a:r>
              <a:rPr lang="is-IS" dirty="0" err="1" smtClean="0"/>
              <a:t>interest</a:t>
            </a:r>
            <a:r>
              <a:rPr lang="is-IS" dirty="0" smtClean="0"/>
              <a:t> </a:t>
            </a:r>
            <a:r>
              <a:rPr lang="is-IS" dirty="0" err="1" smtClean="0"/>
              <a:t>rates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Central</a:t>
            </a:r>
            <a:r>
              <a:rPr lang="is-IS" dirty="0" smtClean="0"/>
              <a:t> Bank‘s </a:t>
            </a:r>
            <a:r>
              <a:rPr lang="is-IS" dirty="0" err="1" smtClean="0"/>
              <a:t>neutral</a:t>
            </a:r>
            <a:r>
              <a:rPr lang="is-IS" dirty="0" smtClean="0"/>
              <a:t> </a:t>
            </a:r>
            <a:r>
              <a:rPr lang="is-IS" dirty="0" err="1" smtClean="0"/>
              <a:t>rate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084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6" y="510534"/>
            <a:ext cx="4038608" cy="58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71" y="725418"/>
            <a:ext cx="4194057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1" y="635502"/>
            <a:ext cx="4209297" cy="55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75" y="1432556"/>
            <a:ext cx="4206249" cy="3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713226"/>
            <a:ext cx="4224537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5" y="824478"/>
            <a:ext cx="4419609" cy="520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1" y="1008883"/>
            <a:ext cx="4209297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0" y="1121659"/>
            <a:ext cx="4050800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27" y="556254"/>
            <a:ext cx="4517145" cy="5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87" y="941827"/>
            <a:ext cx="4471425" cy="49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Box 2 </a:t>
            </a:r>
            <a:r>
              <a:rPr lang="en-US" dirty="0" smtClean="0"/>
              <a:t>Firm’s pricing decisions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354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0" y="649218"/>
            <a:ext cx="3944120" cy="55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567" y="1086607"/>
            <a:ext cx="4562865" cy="46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44" y="1069843"/>
            <a:ext cx="4108712" cy="47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60" y="210305"/>
            <a:ext cx="3852680" cy="64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83" y="1207003"/>
            <a:ext cx="4383033" cy="44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55" y="1045459"/>
            <a:ext cx="4373889" cy="47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6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03" y="1098799"/>
            <a:ext cx="4367793" cy="4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44" y="943351"/>
            <a:ext cx="4108712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03" y="731514"/>
            <a:ext cx="4215393" cy="53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9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6" y="841242"/>
            <a:ext cx="4008128" cy="51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00" y="647694"/>
            <a:ext cx="3593599" cy="5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en-US" dirty="0"/>
              <a:t>Box 3 </a:t>
            </a:r>
            <a:r>
              <a:rPr lang="en-US" dirty="0" smtClean="0"/>
              <a:t>Fiscal budget proposal for 2020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612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76" y="1095751"/>
            <a:ext cx="3749048" cy="4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32" y="1179571"/>
            <a:ext cx="3767336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6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4" y="1153663"/>
            <a:ext cx="3925832" cy="45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Box 4 </a:t>
            </a:r>
            <a:r>
              <a:rPr lang="en-US" dirty="0" smtClean="0"/>
              <a:t>The Central Bank of Iceland forecasting record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304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0" y="931159"/>
            <a:ext cx="4111760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55" y="1141471"/>
            <a:ext cx="4297689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80" y="630930"/>
            <a:ext cx="3913640" cy="55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03" y="713226"/>
            <a:ext cx="4520193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39" y="1144519"/>
            <a:ext cx="4477521" cy="45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35" y="914395"/>
            <a:ext cx="4236729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6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08" y="729990"/>
            <a:ext cx="3998984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3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12" y="845814"/>
            <a:ext cx="4087376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894583"/>
            <a:ext cx="4093472" cy="50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36" y="723894"/>
            <a:ext cx="4160528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44" y="792474"/>
            <a:ext cx="4032512" cy="5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5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76" y="992119"/>
            <a:ext cx="4053848" cy="48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51" y="621786"/>
            <a:ext cx="4361697" cy="56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22" y="780282"/>
            <a:ext cx="5419355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0" y="633978"/>
            <a:ext cx="4050800" cy="55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79" y="716274"/>
            <a:ext cx="4294641" cy="5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890011"/>
            <a:ext cx="4093472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I </a:t>
            </a:r>
            <a:r>
              <a:rPr lang="is-IS" dirty="0" err="1" smtClean="0"/>
              <a:t>Economic</a:t>
            </a:r>
            <a:r>
              <a:rPr lang="is-IS" dirty="0" smtClean="0"/>
              <a:t> </a:t>
            </a:r>
            <a:r>
              <a:rPr lang="is-IS" dirty="0" err="1" smtClean="0"/>
              <a:t>outlook</a:t>
            </a:r>
            <a:r>
              <a:rPr lang="is-IS" dirty="0" smtClean="0"/>
              <a:t>, </a:t>
            </a:r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assumptions</a:t>
            </a:r>
            <a:r>
              <a:rPr lang="is-IS" dirty="0" smtClean="0"/>
              <a:t>, and </a:t>
            </a:r>
            <a:r>
              <a:rPr lang="is-IS" dirty="0" err="1" smtClean="0"/>
              <a:t>main</a:t>
            </a:r>
            <a:r>
              <a:rPr lang="is-IS" dirty="0" smtClean="0"/>
              <a:t> </a:t>
            </a:r>
            <a:r>
              <a:rPr lang="is-IS" dirty="0" err="1" smtClean="0"/>
              <a:t>uncertainties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442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36" y="1286251"/>
            <a:ext cx="4160528" cy="42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63" y="906775"/>
            <a:ext cx="4322073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72" y="925063"/>
            <a:ext cx="4117856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2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12" y="748278"/>
            <a:ext cx="3934976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II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global</a:t>
            </a:r>
            <a:r>
              <a:rPr lang="is-IS" dirty="0" smtClean="0"/>
              <a:t> </a:t>
            </a:r>
            <a:r>
              <a:rPr lang="is-IS" dirty="0" err="1" smtClean="0"/>
              <a:t>economy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terms</a:t>
            </a:r>
            <a:r>
              <a:rPr lang="is-IS" dirty="0" smtClean="0"/>
              <a:t> of </a:t>
            </a:r>
            <a:r>
              <a:rPr lang="is-IS" dirty="0" err="1" smtClean="0"/>
              <a:t>trade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226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72" y="1019551"/>
            <a:ext cx="3965456" cy="48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7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1104895"/>
            <a:ext cx="3983744" cy="46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59" y="812286"/>
            <a:ext cx="4538481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12" y="976879"/>
            <a:ext cx="4087376" cy="49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6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07" y="438906"/>
            <a:ext cx="4379985" cy="59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99" y="946399"/>
            <a:ext cx="4279401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60" y="1126231"/>
            <a:ext cx="4081280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999739"/>
            <a:ext cx="3986792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1165855"/>
            <a:ext cx="3983744" cy="45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0" y="1065271"/>
            <a:ext cx="4066040" cy="4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670554"/>
            <a:ext cx="4242825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63" y="851911"/>
            <a:ext cx="4322073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43" y="470910"/>
            <a:ext cx="4413513" cy="59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87" y="906775"/>
            <a:ext cx="4319025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917443"/>
            <a:ext cx="4093472" cy="50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0" y="1109467"/>
            <a:ext cx="4096520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1229863"/>
            <a:ext cx="4011176" cy="43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1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47" y="822954"/>
            <a:ext cx="4273305" cy="52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III </a:t>
            </a:r>
            <a:r>
              <a:rPr lang="is-IS" dirty="0" err="1" smtClean="0"/>
              <a:t>Monetary</a:t>
            </a:r>
            <a:r>
              <a:rPr lang="is-IS" dirty="0" smtClean="0"/>
              <a:t> </a:t>
            </a:r>
            <a:r>
              <a:rPr lang="is-IS" dirty="0" err="1" smtClean="0"/>
              <a:t>policy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domestic</a:t>
            </a:r>
            <a:r>
              <a:rPr lang="is-IS" dirty="0" smtClean="0"/>
              <a:t> </a:t>
            </a:r>
            <a:r>
              <a:rPr lang="is-IS" dirty="0" err="1" smtClean="0"/>
              <a:t>financial</a:t>
            </a:r>
            <a:r>
              <a:rPr lang="is-IS" dirty="0" smtClean="0"/>
              <a:t> markets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18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84" y="609594"/>
            <a:ext cx="4078232" cy="56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2" y="204209"/>
            <a:ext cx="4041656" cy="64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59" y="713226"/>
            <a:ext cx="4233681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542538"/>
            <a:ext cx="4093472" cy="57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32" y="935731"/>
            <a:ext cx="3919736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15" y="281933"/>
            <a:ext cx="4556769" cy="6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0" y="1173475"/>
            <a:ext cx="4096520" cy="4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91" y="687318"/>
            <a:ext cx="4178817" cy="54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1173475"/>
            <a:ext cx="4084328" cy="4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5" y="815334"/>
            <a:ext cx="4389129" cy="52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08" y="830574"/>
            <a:ext cx="4075184" cy="5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08" y="626358"/>
            <a:ext cx="4151384" cy="56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32" y="957067"/>
            <a:ext cx="3995936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55" y="437382"/>
            <a:ext cx="4297689" cy="5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3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4" y="876295"/>
            <a:ext cx="5303531" cy="51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55" y="1056127"/>
            <a:ext cx="4221489" cy="47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6" y="531870"/>
            <a:ext cx="4008128" cy="57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IV </a:t>
            </a:r>
            <a:r>
              <a:rPr lang="is-IS" dirty="0" err="1" smtClean="0"/>
              <a:t>Demand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GDP </a:t>
            </a:r>
            <a:r>
              <a:rPr lang="is-IS" dirty="0" err="1" smtClean="0"/>
              <a:t>growth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339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6" y="684270"/>
            <a:ext cx="4038608" cy="54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1115563"/>
            <a:ext cx="4011176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6" y="1319779"/>
            <a:ext cx="4069088" cy="42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39" y="627882"/>
            <a:ext cx="4477521" cy="56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59" y="441954"/>
            <a:ext cx="4309881" cy="59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5" y="583686"/>
            <a:ext cx="4343409" cy="56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84" y="1042411"/>
            <a:ext cx="4154432" cy="47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03" y="637026"/>
            <a:ext cx="4367793" cy="55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87" y="826002"/>
            <a:ext cx="4395225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1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1325875"/>
            <a:ext cx="4056896" cy="42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5" y="761994"/>
            <a:ext cx="4343409" cy="533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44" y="1371596"/>
            <a:ext cx="4032512" cy="41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4" y="1019551"/>
            <a:ext cx="3925832" cy="48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5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84" y="929635"/>
            <a:ext cx="4078232" cy="49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15" y="873247"/>
            <a:ext cx="4328169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55" y="847338"/>
            <a:ext cx="4297689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9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0" y="850387"/>
            <a:ext cx="4111760" cy="51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6" y="1060699"/>
            <a:ext cx="4069088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79" y="330701"/>
            <a:ext cx="4370841" cy="619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71" y="888487"/>
            <a:ext cx="4270257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5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12" y="603498"/>
            <a:ext cx="4087376" cy="56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43" y="1016503"/>
            <a:ext cx="4184913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1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754374"/>
            <a:ext cx="4312929" cy="5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3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72" y="998215"/>
            <a:ext cx="4117856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60" y="1298443"/>
            <a:ext cx="4157480" cy="42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V </a:t>
            </a:r>
            <a:r>
              <a:rPr lang="is-IS" dirty="0" err="1" smtClean="0"/>
              <a:t>Labour</a:t>
            </a:r>
            <a:r>
              <a:rPr lang="is-IS" dirty="0" smtClean="0"/>
              <a:t> market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factor</a:t>
            </a:r>
            <a:r>
              <a:rPr lang="is-IS" dirty="0" smtClean="0"/>
              <a:t> </a:t>
            </a:r>
            <a:r>
              <a:rPr lang="is-IS" dirty="0" err="1" smtClean="0"/>
              <a:t>utilisation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8382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28" y="1106419"/>
            <a:ext cx="4059944" cy="46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4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699510"/>
            <a:ext cx="4056896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99" y="813810"/>
            <a:ext cx="4203201" cy="52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6" y="783330"/>
            <a:ext cx="4069088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36" y="877819"/>
            <a:ext cx="4160528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0" y="1437128"/>
            <a:ext cx="4050800" cy="39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672078"/>
            <a:ext cx="4084328" cy="55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67" y="598926"/>
            <a:ext cx="4410465" cy="56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35" y="1085083"/>
            <a:ext cx="4236729" cy="46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0" y="1187191"/>
            <a:ext cx="4111760" cy="44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7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VI </a:t>
            </a:r>
            <a:r>
              <a:rPr lang="is-IS" dirty="0" err="1" smtClean="0"/>
              <a:t>Inflation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533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84" y="1139947"/>
            <a:ext cx="4002032" cy="45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83" y="858007"/>
            <a:ext cx="4230633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7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16" y="678174"/>
            <a:ext cx="4023368" cy="55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71" y="783330"/>
            <a:ext cx="4346457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713226"/>
            <a:ext cx="4242825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19" y="952495"/>
            <a:ext cx="4264161" cy="49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914395"/>
            <a:ext cx="4093472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19" y="713226"/>
            <a:ext cx="4416561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Myndir_i_Peningamal_2018_2</Template>
  <TotalTime>73</TotalTime>
  <Words>77</Words>
  <Application>Microsoft Office PowerPoint</Application>
  <PresentationFormat>Widescreen</PresentationFormat>
  <Paragraphs>12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2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Guðjón Emilsson</dc:creator>
  <cp:lastModifiedBy>SÍ Guðjón Emilsson</cp:lastModifiedBy>
  <cp:revision>15</cp:revision>
  <dcterms:created xsi:type="dcterms:W3CDTF">2018-11-06T17:53:57Z</dcterms:created>
  <dcterms:modified xsi:type="dcterms:W3CDTF">2019-11-16T09:54:26Z</dcterms:modified>
</cp:coreProperties>
</file>