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8"/>
  </p:notesMasterIdLst>
  <p:handoutMasterIdLst>
    <p:handoutMasterId r:id="rId99"/>
  </p:handoutMasterIdLst>
  <p:sldIdLst>
    <p:sldId id="258" r:id="rId2"/>
    <p:sldId id="413" r:id="rId3"/>
    <p:sldId id="877" r:id="rId4"/>
    <p:sldId id="878" r:id="rId5"/>
    <p:sldId id="879" r:id="rId6"/>
    <p:sldId id="880" r:id="rId7"/>
    <p:sldId id="881" r:id="rId8"/>
    <p:sldId id="882" r:id="rId9"/>
    <p:sldId id="883" r:id="rId10"/>
    <p:sldId id="884" r:id="rId11"/>
    <p:sldId id="885" r:id="rId12"/>
    <p:sldId id="886" r:id="rId13"/>
    <p:sldId id="887" r:id="rId14"/>
    <p:sldId id="888" r:id="rId15"/>
    <p:sldId id="889" r:id="rId16"/>
    <p:sldId id="911" r:id="rId17"/>
    <p:sldId id="912" r:id="rId18"/>
    <p:sldId id="909" r:id="rId19"/>
    <p:sldId id="913" r:id="rId20"/>
    <p:sldId id="910" r:id="rId21"/>
    <p:sldId id="891" r:id="rId22"/>
    <p:sldId id="892" r:id="rId23"/>
    <p:sldId id="893" r:id="rId24"/>
    <p:sldId id="894" r:id="rId25"/>
    <p:sldId id="895" r:id="rId26"/>
    <p:sldId id="896" r:id="rId27"/>
    <p:sldId id="897" r:id="rId28"/>
    <p:sldId id="898" r:id="rId29"/>
    <p:sldId id="899" r:id="rId30"/>
    <p:sldId id="900" r:id="rId31"/>
    <p:sldId id="901" r:id="rId32"/>
    <p:sldId id="902" r:id="rId33"/>
    <p:sldId id="903" r:id="rId34"/>
    <p:sldId id="914" r:id="rId35"/>
    <p:sldId id="915" r:id="rId36"/>
    <p:sldId id="916" r:id="rId37"/>
    <p:sldId id="917" r:id="rId38"/>
    <p:sldId id="918" r:id="rId39"/>
    <p:sldId id="919" r:id="rId40"/>
    <p:sldId id="920" r:id="rId41"/>
    <p:sldId id="921" r:id="rId42"/>
    <p:sldId id="922" r:id="rId43"/>
    <p:sldId id="923" r:id="rId44"/>
    <p:sldId id="924" r:id="rId45"/>
    <p:sldId id="925" r:id="rId46"/>
    <p:sldId id="926" r:id="rId47"/>
    <p:sldId id="927" r:id="rId48"/>
    <p:sldId id="928" r:id="rId49"/>
    <p:sldId id="929" r:id="rId50"/>
    <p:sldId id="930" r:id="rId51"/>
    <p:sldId id="931" r:id="rId52"/>
    <p:sldId id="932" r:id="rId53"/>
    <p:sldId id="933" r:id="rId54"/>
    <p:sldId id="934" r:id="rId55"/>
    <p:sldId id="935" r:id="rId56"/>
    <p:sldId id="936" r:id="rId57"/>
    <p:sldId id="937" r:id="rId58"/>
    <p:sldId id="938" r:id="rId59"/>
    <p:sldId id="939" r:id="rId60"/>
    <p:sldId id="940" r:id="rId61"/>
    <p:sldId id="941" r:id="rId62"/>
    <p:sldId id="942" r:id="rId63"/>
    <p:sldId id="943" r:id="rId64"/>
    <p:sldId id="944" r:id="rId65"/>
    <p:sldId id="945" r:id="rId66"/>
    <p:sldId id="946" r:id="rId67"/>
    <p:sldId id="947" r:id="rId68"/>
    <p:sldId id="948" r:id="rId69"/>
    <p:sldId id="949" r:id="rId70"/>
    <p:sldId id="950" r:id="rId71"/>
    <p:sldId id="952" r:id="rId72"/>
    <p:sldId id="951" r:id="rId73"/>
    <p:sldId id="953" r:id="rId74"/>
    <p:sldId id="954" r:id="rId75"/>
    <p:sldId id="955" r:id="rId76"/>
    <p:sldId id="956" r:id="rId77"/>
    <p:sldId id="959" r:id="rId78"/>
    <p:sldId id="960" r:id="rId79"/>
    <p:sldId id="961" r:id="rId80"/>
    <p:sldId id="962" r:id="rId81"/>
    <p:sldId id="963" r:id="rId82"/>
    <p:sldId id="964" r:id="rId83"/>
    <p:sldId id="957" r:id="rId84"/>
    <p:sldId id="975" r:id="rId85"/>
    <p:sldId id="976" r:id="rId86"/>
    <p:sldId id="958" r:id="rId87"/>
    <p:sldId id="965" r:id="rId88"/>
    <p:sldId id="966" r:id="rId89"/>
    <p:sldId id="977" r:id="rId90"/>
    <p:sldId id="968" r:id="rId91"/>
    <p:sldId id="969" r:id="rId92"/>
    <p:sldId id="970" r:id="rId93"/>
    <p:sldId id="971" r:id="rId94"/>
    <p:sldId id="972" r:id="rId95"/>
    <p:sldId id="973" r:id="rId96"/>
    <p:sldId id="974" r:id="rId97"/>
  </p:sldIdLst>
  <p:sldSz cx="9144000" cy="6858000" type="screen4x3"/>
  <p:notesSz cx="6858000" cy="9715500"/>
  <p:defaultTextStyle>
    <a:defPPr>
      <a:defRPr lang="is-I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6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90" autoAdjust="0"/>
    <p:restoredTop sz="94660"/>
  </p:normalViewPr>
  <p:slideViewPr>
    <p:cSldViewPr>
      <p:cViewPr varScale="1">
        <p:scale>
          <a:sx n="110" d="100"/>
          <a:sy n="110" d="100"/>
        </p:scale>
        <p:origin x="155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28"/>
    </p:cViewPr>
  </p:sorterViewPr>
  <p:notesViewPr>
    <p:cSldViewPr>
      <p:cViewPr varScale="1">
        <p:scale>
          <a:sx n="82" d="100"/>
          <a:sy n="82" d="100"/>
        </p:scale>
        <p:origin x="-2010" y="-84"/>
      </p:cViewPr>
      <p:guideLst>
        <p:guide orient="horz" pos="306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handoutMaster" Target="handoutMasters/handoutMaster1.xml"/><Relationship Id="rId10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327317C-251C-400F-8903-0CDB9A8606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27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s-I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s-I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0125" y="728663"/>
            <a:ext cx="4857750" cy="3643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14863"/>
            <a:ext cx="54864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s-I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837A12-BE62-45ED-8A88-10746A90FB81}" type="slidenum">
              <a:rPr lang="is-IS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8264708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E0ECB1-1CC3-42C3-A675-D3AADD8300B0}" type="slidenum">
              <a:rPr lang="is-IS"/>
              <a:pPr/>
              <a:t>1</a:t>
            </a:fld>
            <a:endParaRPr lang="is-I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099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9" name="Picture 1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5040312" cy="936625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924175"/>
            <a:ext cx="7200900" cy="1008063"/>
          </a:xfrm>
        </p:spPr>
        <p:txBody>
          <a:bodyPr/>
          <a:lstStyle>
            <a:lvl1pPr>
              <a:defRPr/>
            </a:lvl1pPr>
          </a:lstStyle>
          <a:p>
            <a:r>
              <a:rPr lang="is-I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365625"/>
            <a:ext cx="7200900" cy="1800225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is-IS"/>
              <a:t>Click to edit Master subtitle style</a:t>
            </a:r>
          </a:p>
        </p:txBody>
      </p:sp>
      <p:pic>
        <p:nvPicPr>
          <p:cNvPr id="4108" name="Picture 12" descr="SEDLOGR"/>
          <p:cNvPicPr>
            <a:picLocks noChangeAspect="1" noChangeArrowheads="1"/>
          </p:cNvPicPr>
          <p:nvPr userDrawn="1"/>
        </p:nvPicPr>
        <p:blipFill>
          <a:blip r:embed="rId3" cstate="print">
            <a:lum bright="80000" contrast="-70000"/>
          </a:blip>
          <a:srcRect/>
          <a:stretch>
            <a:fillRect/>
          </a:stretch>
        </p:blipFill>
        <p:spPr bwMode="auto">
          <a:xfrm>
            <a:off x="250825" y="981075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0" name="Text Box 14"/>
          <p:cNvSpPr txBox="1">
            <a:spLocks noChangeArrowheads="1"/>
          </p:cNvSpPr>
          <p:nvPr userDrawn="1"/>
        </p:nvSpPr>
        <p:spPr bwMode="auto">
          <a:xfrm>
            <a:off x="1187450" y="1052513"/>
            <a:ext cx="3816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s-IS" sz="3400">
                <a:solidFill>
                  <a:schemeClr val="bg1"/>
                </a:solidFill>
              </a:rPr>
              <a:t>Seðlabanki Íslands</a:t>
            </a:r>
          </a:p>
        </p:txBody>
      </p:sp>
      <p:sp>
        <p:nvSpPr>
          <p:cNvPr id="4111" name="Rectangle 15"/>
          <p:cNvSpPr>
            <a:spLocks noChangeArrowheads="1"/>
          </p:cNvSpPr>
          <p:nvPr userDrawn="1"/>
        </p:nvSpPr>
        <p:spPr bwMode="auto">
          <a:xfrm>
            <a:off x="179388" y="4076700"/>
            <a:ext cx="8564562" cy="90488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CA55A5-3AB3-483C-A0DB-75636DC1376D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1638" y="63500"/>
            <a:ext cx="2141537" cy="63896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63500"/>
            <a:ext cx="6275388" cy="63896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D3F6A-9209-417C-9657-7B7EEA7BBC2D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D4248-8296-41F0-9D5C-A8BDD833468F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C2363-E3BB-4AA4-A3F5-1ED41128A0E6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908050"/>
            <a:ext cx="4208463" cy="5545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908050"/>
            <a:ext cx="4208462" cy="5545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20AF03-6500-4681-8BBD-93F4F83F5901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274B9-1AE2-406E-B205-9AE439C709B5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641CB-D72A-413F-BAF1-1B517E133706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E77CA-77FE-4266-8E59-33004F899398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6433E7-266E-4549-8BEF-B1BDF21A22A7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B7EBE-0FEC-486B-9136-9E9CF5DFF844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63500"/>
            <a:ext cx="77771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908050"/>
            <a:ext cx="8569325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5288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is-I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24625"/>
            <a:ext cx="2895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accent2"/>
                </a:solidFill>
              </a:defRPr>
            </a:lvl1pPr>
          </a:lstStyle>
          <a:p>
            <a:endParaRPr lang="is-I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2"/>
                </a:solidFill>
              </a:defRPr>
            </a:lvl1pPr>
          </a:lstStyle>
          <a:p>
            <a:fld id="{364908A8-0716-4727-81C9-2B45D770F9BC}" type="slidenum">
              <a:rPr lang="is-IS"/>
              <a:pPr/>
              <a:t>‹#›</a:t>
            </a:fld>
            <a:endParaRPr lang="is-IS"/>
          </a:p>
        </p:txBody>
      </p:sp>
      <p:pic>
        <p:nvPicPr>
          <p:cNvPr id="1036" name="Picture 12" descr="SEDLOGR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72463" y="115888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4763" y="0"/>
            <a:ext cx="76201" cy="6858000"/>
          </a:xfrm>
          <a:prstGeom prst="rect">
            <a:avLst/>
          </a:prstGeom>
          <a:noFill/>
        </p:spPr>
      </p:pic>
      <p:sp>
        <p:nvSpPr>
          <p:cNvPr id="1039" name="Rectangle 15"/>
          <p:cNvSpPr>
            <a:spLocks noChangeArrowheads="1"/>
          </p:cNvSpPr>
          <p:nvPr userDrawn="1"/>
        </p:nvSpPr>
        <p:spPr bwMode="auto">
          <a:xfrm>
            <a:off x="323850" y="692150"/>
            <a:ext cx="7773988" cy="39688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060575"/>
            <a:ext cx="6408737" cy="1800225"/>
          </a:xfrm>
          <a:noFill/>
          <a:ln/>
        </p:spPr>
        <p:txBody>
          <a:bodyPr/>
          <a:lstStyle/>
          <a:p>
            <a:r>
              <a:rPr lang="is-IS" sz="3000" dirty="0" err="1" smtClean="0"/>
              <a:t>Monetary</a:t>
            </a:r>
            <a:r>
              <a:rPr lang="is-IS" sz="3000" dirty="0" smtClean="0"/>
              <a:t> Bulletin 2014/4</a:t>
            </a:r>
            <a:endParaRPr lang="en-US" sz="3000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292600"/>
            <a:ext cx="6400800" cy="1752600"/>
          </a:xfrm>
          <a:noFill/>
          <a:ln/>
        </p:spPr>
        <p:txBody>
          <a:bodyPr/>
          <a:lstStyle/>
          <a:p>
            <a:r>
              <a:rPr lang="is-IS" dirty="0" err="1"/>
              <a:t>Powerpoint</a:t>
            </a:r>
            <a:r>
              <a:rPr lang="is-IS" dirty="0"/>
              <a:t> </a:t>
            </a:r>
            <a:r>
              <a:rPr lang="is-IS" dirty="0" err="1" smtClean="0"/>
              <a:t>charts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</a:t>
            </a:r>
            <a:r>
              <a:rPr lang="is-IS" sz="2800" dirty="0" err="1" smtClean="0"/>
              <a:t>Economic</a:t>
            </a:r>
            <a:r>
              <a:rPr lang="is-IS" sz="2800" dirty="0" smtClean="0"/>
              <a:t> </a:t>
            </a:r>
            <a:r>
              <a:rPr lang="is-IS" sz="2800" dirty="0" err="1" smtClean="0"/>
              <a:t>outlook</a:t>
            </a:r>
            <a:r>
              <a:rPr lang="is-IS" sz="2800" dirty="0" smtClean="0"/>
              <a:t> </a:t>
            </a:r>
            <a:r>
              <a:rPr lang="is-IS" sz="2800" dirty="0" err="1" smtClean="0"/>
              <a:t>and</a:t>
            </a:r>
            <a:r>
              <a:rPr lang="is-IS" sz="2800" dirty="0" smtClean="0"/>
              <a:t> </a:t>
            </a:r>
            <a:r>
              <a:rPr lang="is-IS" sz="2800" dirty="0" err="1" smtClean="0"/>
              <a:t>key</a:t>
            </a:r>
            <a:r>
              <a:rPr lang="is-IS" sz="2800" dirty="0" smtClean="0"/>
              <a:t> </a:t>
            </a:r>
            <a:r>
              <a:rPr lang="is-IS" sz="2800" dirty="0" err="1" smtClean="0"/>
              <a:t>uncertainties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333" y="1263754"/>
            <a:ext cx="3980359" cy="4833729"/>
          </a:xfrm>
        </p:spPr>
      </p:pic>
    </p:spTree>
    <p:extLst>
      <p:ext uri="{BB962C8B-B14F-4D97-AF65-F5344CB8AC3E}">
        <p14:creationId xmlns:p14="http://schemas.microsoft.com/office/powerpoint/2010/main" val="116623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</a:t>
            </a:r>
            <a:r>
              <a:rPr lang="is-IS" sz="2800" dirty="0" err="1" smtClean="0"/>
              <a:t>Economic</a:t>
            </a:r>
            <a:r>
              <a:rPr lang="is-IS" sz="2800" dirty="0" smtClean="0"/>
              <a:t> </a:t>
            </a:r>
            <a:r>
              <a:rPr lang="is-IS" sz="2800" dirty="0" err="1" smtClean="0"/>
              <a:t>outlook</a:t>
            </a:r>
            <a:r>
              <a:rPr lang="is-IS" sz="2800" dirty="0" smtClean="0"/>
              <a:t> </a:t>
            </a:r>
            <a:r>
              <a:rPr lang="is-IS" sz="2800" dirty="0" err="1" smtClean="0"/>
              <a:t>and</a:t>
            </a:r>
            <a:r>
              <a:rPr lang="is-IS" sz="2800" dirty="0" smtClean="0"/>
              <a:t> </a:t>
            </a:r>
            <a:r>
              <a:rPr lang="is-IS" sz="2800" dirty="0" err="1" smtClean="0"/>
              <a:t>key</a:t>
            </a:r>
            <a:r>
              <a:rPr lang="is-IS" sz="2800" dirty="0" smtClean="0"/>
              <a:t> </a:t>
            </a:r>
            <a:r>
              <a:rPr lang="is-IS" sz="2800" dirty="0" err="1" smtClean="0"/>
              <a:t>uncertainties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659" y="1266802"/>
            <a:ext cx="4321707" cy="4827633"/>
          </a:xfrm>
        </p:spPr>
      </p:pic>
    </p:spTree>
    <p:extLst>
      <p:ext uri="{BB962C8B-B14F-4D97-AF65-F5344CB8AC3E}">
        <p14:creationId xmlns:p14="http://schemas.microsoft.com/office/powerpoint/2010/main" val="116623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</a:t>
            </a:r>
            <a:r>
              <a:rPr lang="is-IS" sz="2800" dirty="0" err="1" smtClean="0"/>
              <a:t>Economic</a:t>
            </a:r>
            <a:r>
              <a:rPr lang="is-IS" sz="2800" dirty="0" smtClean="0"/>
              <a:t> </a:t>
            </a:r>
            <a:r>
              <a:rPr lang="is-IS" sz="2800" dirty="0" err="1" smtClean="0"/>
              <a:t>outlook</a:t>
            </a:r>
            <a:r>
              <a:rPr lang="is-IS" sz="2800" dirty="0" smtClean="0"/>
              <a:t> </a:t>
            </a:r>
            <a:r>
              <a:rPr lang="is-IS" sz="2800" dirty="0" err="1" smtClean="0"/>
              <a:t>and</a:t>
            </a:r>
            <a:r>
              <a:rPr lang="is-IS" sz="2800" dirty="0" smtClean="0"/>
              <a:t> </a:t>
            </a:r>
            <a:r>
              <a:rPr lang="is-IS" sz="2800" dirty="0" err="1" smtClean="0"/>
              <a:t>key</a:t>
            </a:r>
            <a:r>
              <a:rPr lang="is-IS" sz="2800" dirty="0" smtClean="0"/>
              <a:t> </a:t>
            </a:r>
            <a:r>
              <a:rPr lang="is-IS" sz="2800" dirty="0" err="1" smtClean="0"/>
              <a:t>uncertainties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762" y="1108319"/>
            <a:ext cx="3925500" cy="5144599"/>
          </a:xfrm>
        </p:spPr>
      </p:pic>
    </p:spTree>
    <p:extLst>
      <p:ext uri="{BB962C8B-B14F-4D97-AF65-F5344CB8AC3E}">
        <p14:creationId xmlns:p14="http://schemas.microsoft.com/office/powerpoint/2010/main" val="116623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</a:t>
            </a:r>
            <a:r>
              <a:rPr lang="is-IS" sz="2800" dirty="0" err="1" smtClean="0"/>
              <a:t>Economic</a:t>
            </a:r>
            <a:r>
              <a:rPr lang="is-IS" sz="2800" dirty="0" smtClean="0"/>
              <a:t> </a:t>
            </a:r>
            <a:r>
              <a:rPr lang="is-IS" sz="2800" dirty="0" err="1" smtClean="0"/>
              <a:t>outlook</a:t>
            </a:r>
            <a:r>
              <a:rPr lang="is-IS" sz="2800" dirty="0" smtClean="0"/>
              <a:t> </a:t>
            </a:r>
            <a:r>
              <a:rPr lang="is-IS" sz="2800" dirty="0" err="1" smtClean="0"/>
              <a:t>and</a:t>
            </a:r>
            <a:r>
              <a:rPr lang="is-IS" sz="2800" dirty="0" smtClean="0"/>
              <a:t> </a:t>
            </a:r>
            <a:r>
              <a:rPr lang="is-IS" sz="2800" dirty="0" err="1" smtClean="0"/>
              <a:t>key</a:t>
            </a:r>
            <a:r>
              <a:rPr lang="is-IS" sz="2800" dirty="0" smtClean="0"/>
              <a:t> </a:t>
            </a:r>
            <a:r>
              <a:rPr lang="is-IS" sz="2800" dirty="0" err="1" smtClean="0"/>
              <a:t>uncertainties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762" y="1123558"/>
            <a:ext cx="3925500" cy="5114122"/>
          </a:xfrm>
        </p:spPr>
      </p:pic>
    </p:spTree>
    <p:extLst>
      <p:ext uri="{BB962C8B-B14F-4D97-AF65-F5344CB8AC3E}">
        <p14:creationId xmlns:p14="http://schemas.microsoft.com/office/powerpoint/2010/main" val="116623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</a:t>
            </a:r>
            <a:r>
              <a:rPr lang="is-IS" sz="2800" dirty="0" err="1" smtClean="0"/>
              <a:t>Economic</a:t>
            </a:r>
            <a:r>
              <a:rPr lang="is-IS" sz="2800" dirty="0" smtClean="0"/>
              <a:t> </a:t>
            </a:r>
            <a:r>
              <a:rPr lang="is-IS" sz="2800" dirty="0" err="1" smtClean="0"/>
              <a:t>outlook</a:t>
            </a:r>
            <a:r>
              <a:rPr lang="is-IS" sz="2800" dirty="0" smtClean="0"/>
              <a:t> </a:t>
            </a:r>
            <a:r>
              <a:rPr lang="is-IS" sz="2800" dirty="0" err="1" smtClean="0"/>
              <a:t>and</a:t>
            </a:r>
            <a:r>
              <a:rPr lang="is-IS" sz="2800" dirty="0" smtClean="0"/>
              <a:t> </a:t>
            </a:r>
            <a:r>
              <a:rPr lang="is-IS" sz="2800" dirty="0" err="1" smtClean="0"/>
              <a:t>key</a:t>
            </a:r>
            <a:r>
              <a:rPr lang="is-IS" sz="2800" dirty="0" smtClean="0"/>
              <a:t> </a:t>
            </a:r>
            <a:r>
              <a:rPr lang="is-IS" sz="2800" dirty="0" err="1" smtClean="0"/>
              <a:t>uncertainties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515" y="974218"/>
            <a:ext cx="4339994" cy="5412801"/>
          </a:xfrm>
        </p:spPr>
      </p:pic>
    </p:spTree>
    <p:extLst>
      <p:ext uri="{BB962C8B-B14F-4D97-AF65-F5344CB8AC3E}">
        <p14:creationId xmlns:p14="http://schemas.microsoft.com/office/powerpoint/2010/main" val="116623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</a:t>
            </a:r>
            <a:r>
              <a:rPr lang="is-IS" sz="2800" dirty="0" err="1" smtClean="0"/>
              <a:t>Economic</a:t>
            </a:r>
            <a:r>
              <a:rPr lang="is-IS" sz="2800" dirty="0" smtClean="0"/>
              <a:t> </a:t>
            </a:r>
            <a:r>
              <a:rPr lang="is-IS" sz="2800" dirty="0" err="1" smtClean="0"/>
              <a:t>outlook</a:t>
            </a:r>
            <a:r>
              <a:rPr lang="is-IS" sz="2800" dirty="0" smtClean="0"/>
              <a:t> </a:t>
            </a:r>
            <a:r>
              <a:rPr lang="is-IS" sz="2800" dirty="0" err="1" smtClean="0"/>
              <a:t>and</a:t>
            </a:r>
            <a:r>
              <a:rPr lang="is-IS" sz="2800" dirty="0" smtClean="0"/>
              <a:t> </a:t>
            </a:r>
            <a:r>
              <a:rPr lang="is-IS" sz="2800" dirty="0" err="1" smtClean="0"/>
              <a:t>key</a:t>
            </a:r>
            <a:r>
              <a:rPr lang="is-IS" sz="2800" dirty="0" smtClean="0"/>
              <a:t> </a:t>
            </a:r>
            <a:r>
              <a:rPr lang="is-IS" sz="2800" dirty="0" err="1" smtClean="0"/>
              <a:t>uncertainties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757" y="1446619"/>
            <a:ext cx="4181511" cy="4467999"/>
          </a:xfrm>
        </p:spPr>
      </p:pic>
    </p:spTree>
    <p:extLst>
      <p:ext uri="{BB962C8B-B14F-4D97-AF65-F5344CB8AC3E}">
        <p14:creationId xmlns:p14="http://schemas.microsoft.com/office/powerpoint/2010/main" val="116623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</a:t>
            </a:r>
            <a:r>
              <a:rPr lang="is-IS" sz="2800" dirty="0" err="1" smtClean="0"/>
              <a:t>Economic</a:t>
            </a:r>
            <a:r>
              <a:rPr lang="is-IS" sz="2800" dirty="0" smtClean="0"/>
              <a:t> </a:t>
            </a:r>
            <a:r>
              <a:rPr lang="is-IS" sz="2800" dirty="0" err="1" smtClean="0"/>
              <a:t>outlook</a:t>
            </a:r>
            <a:r>
              <a:rPr lang="is-IS" sz="2800" dirty="0" smtClean="0"/>
              <a:t> </a:t>
            </a:r>
            <a:r>
              <a:rPr lang="is-IS" sz="2800" dirty="0" err="1" smtClean="0"/>
              <a:t>and</a:t>
            </a:r>
            <a:r>
              <a:rPr lang="is-IS" sz="2800" dirty="0" smtClean="0"/>
              <a:t> </a:t>
            </a:r>
            <a:r>
              <a:rPr lang="is-IS" sz="2800" dirty="0" err="1" smtClean="0"/>
              <a:t>key</a:t>
            </a:r>
            <a:r>
              <a:rPr lang="is-IS" sz="2800" dirty="0" smtClean="0"/>
              <a:t> </a:t>
            </a:r>
            <a:r>
              <a:rPr lang="is-IS" sz="2800" dirty="0" err="1" smtClean="0"/>
              <a:t>uncertainties</a:t>
            </a:r>
            <a:endParaRPr lang="is-IS" sz="2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095" y="908050"/>
            <a:ext cx="4440834" cy="5545138"/>
          </a:xfrm>
        </p:spPr>
      </p:pic>
    </p:spTree>
    <p:extLst>
      <p:ext uri="{BB962C8B-B14F-4D97-AF65-F5344CB8AC3E}">
        <p14:creationId xmlns:p14="http://schemas.microsoft.com/office/powerpoint/2010/main" val="295378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</a:t>
            </a:r>
            <a:r>
              <a:rPr lang="is-IS" sz="2800" dirty="0" err="1" smtClean="0"/>
              <a:t>Economic</a:t>
            </a:r>
            <a:r>
              <a:rPr lang="is-IS" sz="2800" dirty="0" smtClean="0"/>
              <a:t> </a:t>
            </a:r>
            <a:r>
              <a:rPr lang="is-IS" sz="2800" dirty="0" err="1" smtClean="0"/>
              <a:t>outlook</a:t>
            </a:r>
            <a:r>
              <a:rPr lang="is-IS" sz="2800" dirty="0" smtClean="0"/>
              <a:t> </a:t>
            </a:r>
            <a:r>
              <a:rPr lang="is-IS" sz="2800" dirty="0" err="1" smtClean="0"/>
              <a:t>and</a:t>
            </a:r>
            <a:r>
              <a:rPr lang="is-IS" sz="2800" dirty="0" smtClean="0"/>
              <a:t> </a:t>
            </a:r>
            <a:r>
              <a:rPr lang="is-IS" sz="2800" dirty="0" err="1" smtClean="0"/>
              <a:t>key</a:t>
            </a:r>
            <a:r>
              <a:rPr lang="is-IS" sz="2800" dirty="0" smtClean="0"/>
              <a:t> </a:t>
            </a:r>
            <a:r>
              <a:rPr lang="is-IS" sz="2800" dirty="0" err="1" smtClean="0"/>
              <a:t>uncertainties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709" y="1339948"/>
            <a:ext cx="4187606" cy="4681341"/>
          </a:xfrm>
        </p:spPr>
      </p:pic>
    </p:spTree>
    <p:extLst>
      <p:ext uri="{BB962C8B-B14F-4D97-AF65-F5344CB8AC3E}">
        <p14:creationId xmlns:p14="http://schemas.microsoft.com/office/powerpoint/2010/main" val="295378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</a:t>
            </a:r>
            <a:r>
              <a:rPr lang="is-IS" sz="2800" dirty="0" err="1" smtClean="0"/>
              <a:t>Economic</a:t>
            </a:r>
            <a:r>
              <a:rPr lang="is-IS" sz="2800" dirty="0" smtClean="0"/>
              <a:t> </a:t>
            </a:r>
            <a:r>
              <a:rPr lang="is-IS" sz="2800" dirty="0" err="1" smtClean="0"/>
              <a:t>outlook</a:t>
            </a:r>
            <a:r>
              <a:rPr lang="is-IS" sz="2800" dirty="0" smtClean="0"/>
              <a:t> </a:t>
            </a:r>
            <a:r>
              <a:rPr lang="is-IS" sz="2800" dirty="0" err="1" smtClean="0"/>
              <a:t>and</a:t>
            </a:r>
            <a:r>
              <a:rPr lang="is-IS" sz="2800" dirty="0" smtClean="0"/>
              <a:t> </a:t>
            </a:r>
            <a:r>
              <a:rPr lang="is-IS" sz="2800" dirty="0" err="1" smtClean="0"/>
              <a:t>key</a:t>
            </a:r>
            <a:r>
              <a:rPr lang="is-IS" sz="2800" dirty="0" smtClean="0"/>
              <a:t> </a:t>
            </a:r>
            <a:r>
              <a:rPr lang="is-IS" sz="2800" dirty="0" err="1" smtClean="0"/>
              <a:t>uncertainties</a:t>
            </a:r>
            <a:endParaRPr lang="is-IS" sz="2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563" y="1199752"/>
            <a:ext cx="4333898" cy="4961734"/>
          </a:xfrm>
        </p:spPr>
      </p:pic>
    </p:spTree>
    <p:extLst>
      <p:ext uri="{BB962C8B-B14F-4D97-AF65-F5344CB8AC3E}">
        <p14:creationId xmlns:p14="http://schemas.microsoft.com/office/powerpoint/2010/main" val="79216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</a:t>
            </a:r>
            <a:r>
              <a:rPr lang="is-IS" sz="2800" dirty="0" err="1" smtClean="0"/>
              <a:t>Economic</a:t>
            </a:r>
            <a:r>
              <a:rPr lang="is-IS" sz="2800" dirty="0" smtClean="0"/>
              <a:t> </a:t>
            </a:r>
            <a:r>
              <a:rPr lang="is-IS" sz="2800" dirty="0" err="1" smtClean="0"/>
              <a:t>outlook</a:t>
            </a:r>
            <a:r>
              <a:rPr lang="is-IS" sz="2800" dirty="0" smtClean="0"/>
              <a:t> </a:t>
            </a:r>
            <a:r>
              <a:rPr lang="is-IS" sz="2800" dirty="0" err="1" smtClean="0"/>
              <a:t>and</a:t>
            </a:r>
            <a:r>
              <a:rPr lang="is-IS" sz="2800" dirty="0" smtClean="0"/>
              <a:t> </a:t>
            </a:r>
            <a:r>
              <a:rPr lang="is-IS" sz="2800" dirty="0" err="1" smtClean="0"/>
              <a:t>key</a:t>
            </a:r>
            <a:r>
              <a:rPr lang="is-IS" sz="2800" dirty="0" smtClean="0"/>
              <a:t> </a:t>
            </a:r>
            <a:r>
              <a:rPr lang="is-IS" sz="2800" dirty="0" err="1" smtClean="0"/>
              <a:t>uncertainties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436" y="908050"/>
            <a:ext cx="4390152" cy="5545138"/>
          </a:xfrm>
        </p:spPr>
      </p:pic>
    </p:spTree>
    <p:extLst>
      <p:ext uri="{BB962C8B-B14F-4D97-AF65-F5344CB8AC3E}">
        <p14:creationId xmlns:p14="http://schemas.microsoft.com/office/powerpoint/2010/main" val="60674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</a:t>
            </a:r>
            <a:r>
              <a:rPr lang="is-IS" sz="2800" dirty="0" err="1" smtClean="0"/>
              <a:t>Economic</a:t>
            </a:r>
            <a:r>
              <a:rPr lang="is-IS" sz="2800" dirty="0" smtClean="0"/>
              <a:t> </a:t>
            </a:r>
            <a:r>
              <a:rPr lang="is-IS" sz="2800" dirty="0" err="1" smtClean="0"/>
              <a:t>outlook</a:t>
            </a:r>
            <a:r>
              <a:rPr lang="is-IS" sz="2800" dirty="0" smtClean="0"/>
              <a:t> </a:t>
            </a:r>
            <a:r>
              <a:rPr lang="is-IS" sz="2800" dirty="0" err="1" smtClean="0"/>
              <a:t>and</a:t>
            </a:r>
            <a:r>
              <a:rPr lang="is-IS" sz="2800" dirty="0" smtClean="0"/>
              <a:t> </a:t>
            </a:r>
            <a:r>
              <a:rPr lang="is-IS" sz="2800" dirty="0" err="1" smtClean="0"/>
              <a:t>key</a:t>
            </a:r>
            <a:r>
              <a:rPr lang="is-IS" sz="2800" dirty="0" smtClean="0"/>
              <a:t> </a:t>
            </a:r>
            <a:r>
              <a:rPr lang="is-IS" sz="2800" dirty="0" err="1" smtClean="0"/>
              <a:t>uncertainties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998" y="1157083"/>
            <a:ext cx="4023028" cy="504707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</a:t>
            </a:r>
            <a:r>
              <a:rPr lang="is-IS" sz="2800" dirty="0" err="1" smtClean="0"/>
              <a:t>Economic</a:t>
            </a:r>
            <a:r>
              <a:rPr lang="is-IS" sz="2800" dirty="0" smtClean="0"/>
              <a:t> </a:t>
            </a:r>
            <a:r>
              <a:rPr lang="is-IS" sz="2800" dirty="0" err="1" smtClean="0"/>
              <a:t>outlook</a:t>
            </a:r>
            <a:r>
              <a:rPr lang="is-IS" sz="2800" dirty="0" smtClean="0"/>
              <a:t> </a:t>
            </a:r>
            <a:r>
              <a:rPr lang="is-IS" sz="2800" dirty="0" err="1" smtClean="0"/>
              <a:t>and</a:t>
            </a:r>
            <a:r>
              <a:rPr lang="is-IS" sz="2800" dirty="0" smtClean="0"/>
              <a:t> </a:t>
            </a:r>
            <a:r>
              <a:rPr lang="is-IS" sz="2800" dirty="0" err="1" smtClean="0"/>
              <a:t>key</a:t>
            </a:r>
            <a:r>
              <a:rPr lang="is-IS" sz="2800" dirty="0" smtClean="0"/>
              <a:t> </a:t>
            </a:r>
            <a:r>
              <a:rPr lang="is-IS" sz="2800" dirty="0" err="1" smtClean="0"/>
              <a:t>uncertainties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049" y="1044317"/>
            <a:ext cx="3888927" cy="5272604"/>
          </a:xfrm>
        </p:spPr>
      </p:pic>
    </p:spTree>
    <p:extLst>
      <p:ext uri="{BB962C8B-B14F-4D97-AF65-F5344CB8AC3E}">
        <p14:creationId xmlns:p14="http://schemas.microsoft.com/office/powerpoint/2010/main" val="79216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</a:t>
            </a:r>
            <a:r>
              <a:rPr lang="is-IS" sz="2800" dirty="0" err="1" smtClean="0"/>
              <a:t>The</a:t>
            </a:r>
            <a:r>
              <a:rPr lang="is-IS" sz="2800" dirty="0" smtClean="0"/>
              <a:t> </a:t>
            </a:r>
            <a:r>
              <a:rPr lang="is-IS" sz="2800" dirty="0" err="1" smtClean="0"/>
              <a:t>global</a:t>
            </a:r>
            <a:r>
              <a:rPr lang="is-IS" sz="2800" dirty="0" smtClean="0"/>
              <a:t> </a:t>
            </a:r>
            <a:r>
              <a:rPr lang="is-IS" sz="2800" dirty="0" err="1" smtClean="0"/>
              <a:t>economy</a:t>
            </a:r>
            <a:r>
              <a:rPr lang="is-IS" sz="2800" dirty="0" smtClean="0"/>
              <a:t> </a:t>
            </a:r>
            <a:r>
              <a:rPr lang="is-IS" sz="2800" dirty="0" err="1" smtClean="0"/>
              <a:t>and</a:t>
            </a:r>
            <a:r>
              <a:rPr lang="is-IS" sz="2800" dirty="0" smtClean="0"/>
              <a:t> </a:t>
            </a:r>
            <a:r>
              <a:rPr lang="is-IS" sz="2800" dirty="0" err="1" smtClean="0"/>
              <a:t>terms</a:t>
            </a:r>
            <a:r>
              <a:rPr lang="is-IS" sz="2800" dirty="0" smtClean="0"/>
              <a:t> of </a:t>
            </a:r>
            <a:r>
              <a:rPr lang="is-IS" sz="2800" dirty="0" err="1" smtClean="0"/>
              <a:t>trade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664" y="1013839"/>
            <a:ext cx="4065696" cy="5333559"/>
          </a:xfrm>
        </p:spPr>
      </p:pic>
    </p:spTree>
    <p:extLst>
      <p:ext uri="{BB962C8B-B14F-4D97-AF65-F5344CB8AC3E}">
        <p14:creationId xmlns:p14="http://schemas.microsoft.com/office/powerpoint/2010/main" val="177326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</a:t>
            </a:r>
            <a:r>
              <a:rPr lang="is-IS" sz="2800" dirty="0" err="1" smtClean="0"/>
              <a:t>The</a:t>
            </a:r>
            <a:r>
              <a:rPr lang="is-IS" sz="2800" dirty="0" smtClean="0"/>
              <a:t> </a:t>
            </a:r>
            <a:r>
              <a:rPr lang="is-IS" sz="2800" dirty="0" err="1" smtClean="0"/>
              <a:t>global</a:t>
            </a:r>
            <a:r>
              <a:rPr lang="is-IS" sz="2800" dirty="0" smtClean="0"/>
              <a:t> </a:t>
            </a:r>
            <a:r>
              <a:rPr lang="is-IS" sz="2800" dirty="0" err="1" smtClean="0"/>
              <a:t>economy</a:t>
            </a:r>
            <a:r>
              <a:rPr lang="is-IS" sz="2800" dirty="0" smtClean="0"/>
              <a:t> </a:t>
            </a:r>
            <a:r>
              <a:rPr lang="is-IS" sz="2800" dirty="0" err="1" smtClean="0"/>
              <a:t>and</a:t>
            </a:r>
            <a:r>
              <a:rPr lang="is-IS" sz="2800" dirty="0" smtClean="0"/>
              <a:t> </a:t>
            </a:r>
            <a:r>
              <a:rPr lang="is-IS" sz="2800" dirty="0" err="1" smtClean="0"/>
              <a:t>terms</a:t>
            </a:r>
            <a:r>
              <a:rPr lang="is-IS" sz="2800" dirty="0" smtClean="0"/>
              <a:t> of </a:t>
            </a:r>
            <a:r>
              <a:rPr lang="is-IS" sz="2800" dirty="0" err="1" smtClean="0"/>
              <a:t>trade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184" y="1321662"/>
            <a:ext cx="4254657" cy="4717914"/>
          </a:xfrm>
        </p:spPr>
      </p:pic>
    </p:spTree>
    <p:extLst>
      <p:ext uri="{BB962C8B-B14F-4D97-AF65-F5344CB8AC3E}">
        <p14:creationId xmlns:p14="http://schemas.microsoft.com/office/powerpoint/2010/main" val="233130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</a:t>
            </a:r>
            <a:r>
              <a:rPr lang="is-IS" sz="2800" dirty="0" err="1" smtClean="0"/>
              <a:t>The</a:t>
            </a:r>
            <a:r>
              <a:rPr lang="is-IS" sz="2800" dirty="0" smtClean="0"/>
              <a:t> </a:t>
            </a:r>
            <a:r>
              <a:rPr lang="is-IS" sz="2800" dirty="0" err="1" smtClean="0"/>
              <a:t>global</a:t>
            </a:r>
            <a:r>
              <a:rPr lang="is-IS" sz="2800" dirty="0" smtClean="0"/>
              <a:t> </a:t>
            </a:r>
            <a:r>
              <a:rPr lang="is-IS" sz="2800" dirty="0" err="1" smtClean="0"/>
              <a:t>economy</a:t>
            </a:r>
            <a:r>
              <a:rPr lang="is-IS" sz="2800" dirty="0" smtClean="0"/>
              <a:t> </a:t>
            </a:r>
            <a:r>
              <a:rPr lang="is-IS" sz="2800" dirty="0" err="1" smtClean="0"/>
              <a:t>and</a:t>
            </a:r>
            <a:r>
              <a:rPr lang="is-IS" sz="2800" dirty="0" smtClean="0"/>
              <a:t> </a:t>
            </a:r>
            <a:r>
              <a:rPr lang="is-IS" sz="2800" dirty="0" err="1" smtClean="0"/>
              <a:t>terms</a:t>
            </a:r>
            <a:r>
              <a:rPr lang="is-IS" sz="2800" dirty="0" smtClean="0"/>
              <a:t> of </a:t>
            </a:r>
            <a:r>
              <a:rPr lang="is-IS" sz="2800" dirty="0" err="1" smtClean="0"/>
              <a:t>trade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375" y="1120510"/>
            <a:ext cx="4230275" cy="5120217"/>
          </a:xfrm>
        </p:spPr>
      </p:pic>
    </p:spTree>
    <p:extLst>
      <p:ext uri="{BB962C8B-B14F-4D97-AF65-F5344CB8AC3E}">
        <p14:creationId xmlns:p14="http://schemas.microsoft.com/office/powerpoint/2010/main" val="233130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</a:t>
            </a:r>
            <a:r>
              <a:rPr lang="is-IS" sz="2800" dirty="0" err="1" smtClean="0"/>
              <a:t>The</a:t>
            </a:r>
            <a:r>
              <a:rPr lang="is-IS" sz="2800" dirty="0" smtClean="0"/>
              <a:t> </a:t>
            </a:r>
            <a:r>
              <a:rPr lang="is-IS" sz="2800" dirty="0" err="1" smtClean="0"/>
              <a:t>global</a:t>
            </a:r>
            <a:r>
              <a:rPr lang="is-IS" sz="2800" dirty="0" smtClean="0"/>
              <a:t> </a:t>
            </a:r>
            <a:r>
              <a:rPr lang="is-IS" sz="2800" dirty="0" err="1" smtClean="0"/>
              <a:t>economy</a:t>
            </a:r>
            <a:r>
              <a:rPr lang="is-IS" sz="2800" dirty="0" smtClean="0"/>
              <a:t> </a:t>
            </a:r>
            <a:r>
              <a:rPr lang="is-IS" sz="2800" dirty="0" err="1" smtClean="0"/>
              <a:t>and</a:t>
            </a:r>
            <a:r>
              <a:rPr lang="is-IS" sz="2800" dirty="0" smtClean="0"/>
              <a:t> </a:t>
            </a:r>
            <a:r>
              <a:rPr lang="is-IS" sz="2800" dirty="0" err="1" smtClean="0"/>
              <a:t>terms</a:t>
            </a:r>
            <a:r>
              <a:rPr lang="is-IS" sz="2800" dirty="0" smtClean="0"/>
              <a:t> of </a:t>
            </a:r>
            <a:r>
              <a:rPr lang="is-IS" sz="2800" dirty="0" err="1" smtClean="0"/>
              <a:t>trade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611" y="934598"/>
            <a:ext cx="4327803" cy="5492042"/>
          </a:xfrm>
        </p:spPr>
      </p:pic>
    </p:spTree>
    <p:extLst>
      <p:ext uri="{BB962C8B-B14F-4D97-AF65-F5344CB8AC3E}">
        <p14:creationId xmlns:p14="http://schemas.microsoft.com/office/powerpoint/2010/main" val="233130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</a:t>
            </a:r>
            <a:r>
              <a:rPr lang="is-IS" sz="2800" dirty="0" err="1" smtClean="0"/>
              <a:t>The</a:t>
            </a:r>
            <a:r>
              <a:rPr lang="is-IS" sz="2800" dirty="0" smtClean="0"/>
              <a:t> </a:t>
            </a:r>
            <a:r>
              <a:rPr lang="is-IS" sz="2800" dirty="0" err="1" smtClean="0"/>
              <a:t>global</a:t>
            </a:r>
            <a:r>
              <a:rPr lang="is-IS" sz="2800" dirty="0" smtClean="0"/>
              <a:t> </a:t>
            </a:r>
            <a:r>
              <a:rPr lang="is-IS" sz="2800" dirty="0" err="1" smtClean="0"/>
              <a:t>economy</a:t>
            </a:r>
            <a:r>
              <a:rPr lang="is-IS" sz="2800" dirty="0" smtClean="0"/>
              <a:t> </a:t>
            </a:r>
            <a:r>
              <a:rPr lang="is-IS" sz="2800" dirty="0" err="1" smtClean="0"/>
              <a:t>and</a:t>
            </a:r>
            <a:r>
              <a:rPr lang="is-IS" sz="2800" dirty="0" smtClean="0"/>
              <a:t> </a:t>
            </a:r>
            <a:r>
              <a:rPr lang="is-IS" sz="2800" dirty="0" err="1" smtClean="0"/>
              <a:t>terms</a:t>
            </a:r>
            <a:r>
              <a:rPr lang="is-IS" sz="2800" dirty="0" smtClean="0"/>
              <a:t> of </a:t>
            </a:r>
            <a:r>
              <a:rPr lang="is-IS" sz="2800" dirty="0" err="1" smtClean="0"/>
              <a:t>trade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333" y="1193656"/>
            <a:ext cx="3980359" cy="4973925"/>
          </a:xfrm>
        </p:spPr>
      </p:pic>
    </p:spTree>
    <p:extLst>
      <p:ext uri="{BB962C8B-B14F-4D97-AF65-F5344CB8AC3E}">
        <p14:creationId xmlns:p14="http://schemas.microsoft.com/office/powerpoint/2010/main" val="233130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</a:t>
            </a:r>
            <a:r>
              <a:rPr lang="is-IS" sz="2800" dirty="0" err="1" smtClean="0"/>
              <a:t>The</a:t>
            </a:r>
            <a:r>
              <a:rPr lang="is-IS" sz="2800" dirty="0" smtClean="0"/>
              <a:t> </a:t>
            </a:r>
            <a:r>
              <a:rPr lang="is-IS" sz="2800" dirty="0" err="1" smtClean="0"/>
              <a:t>global</a:t>
            </a:r>
            <a:r>
              <a:rPr lang="is-IS" sz="2800" dirty="0" smtClean="0"/>
              <a:t> </a:t>
            </a:r>
            <a:r>
              <a:rPr lang="is-IS" sz="2800" dirty="0" err="1" smtClean="0"/>
              <a:t>economy</a:t>
            </a:r>
            <a:r>
              <a:rPr lang="is-IS" sz="2800" dirty="0" smtClean="0"/>
              <a:t> </a:t>
            </a:r>
            <a:r>
              <a:rPr lang="is-IS" sz="2800" dirty="0" err="1" smtClean="0"/>
              <a:t>and</a:t>
            </a:r>
            <a:r>
              <a:rPr lang="is-IS" sz="2800" dirty="0" smtClean="0"/>
              <a:t> </a:t>
            </a:r>
            <a:r>
              <a:rPr lang="is-IS" sz="2800" dirty="0" err="1" smtClean="0"/>
              <a:t>terms</a:t>
            </a:r>
            <a:r>
              <a:rPr lang="is-IS" sz="2800" dirty="0" smtClean="0"/>
              <a:t> of </a:t>
            </a:r>
            <a:r>
              <a:rPr lang="is-IS" sz="2800" dirty="0" err="1" smtClean="0"/>
              <a:t>trade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664" y="1266802"/>
            <a:ext cx="4065696" cy="4827633"/>
          </a:xfrm>
        </p:spPr>
      </p:pic>
    </p:spTree>
    <p:extLst>
      <p:ext uri="{BB962C8B-B14F-4D97-AF65-F5344CB8AC3E}">
        <p14:creationId xmlns:p14="http://schemas.microsoft.com/office/powerpoint/2010/main" val="233130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</a:t>
            </a:r>
            <a:r>
              <a:rPr lang="is-IS" sz="2800" dirty="0" err="1" smtClean="0"/>
              <a:t>The</a:t>
            </a:r>
            <a:r>
              <a:rPr lang="is-IS" sz="2800" dirty="0" smtClean="0"/>
              <a:t> </a:t>
            </a:r>
            <a:r>
              <a:rPr lang="is-IS" sz="2800" dirty="0" err="1" smtClean="0"/>
              <a:t>global</a:t>
            </a:r>
            <a:r>
              <a:rPr lang="is-IS" sz="2800" dirty="0" smtClean="0"/>
              <a:t> </a:t>
            </a:r>
            <a:r>
              <a:rPr lang="is-IS" sz="2800" dirty="0" err="1" smtClean="0"/>
              <a:t>economy</a:t>
            </a:r>
            <a:r>
              <a:rPr lang="is-IS" sz="2800" dirty="0" smtClean="0"/>
              <a:t> </a:t>
            </a:r>
            <a:r>
              <a:rPr lang="is-IS" sz="2800" dirty="0" err="1" smtClean="0"/>
              <a:t>and</a:t>
            </a:r>
            <a:r>
              <a:rPr lang="is-IS" sz="2800" dirty="0" smtClean="0"/>
              <a:t> </a:t>
            </a:r>
            <a:r>
              <a:rPr lang="is-IS" sz="2800" dirty="0" err="1" smtClean="0"/>
              <a:t>terms</a:t>
            </a:r>
            <a:r>
              <a:rPr lang="is-IS" sz="2800" dirty="0" smtClean="0"/>
              <a:t> of </a:t>
            </a:r>
            <a:r>
              <a:rPr lang="is-IS" sz="2800" dirty="0" err="1" smtClean="0"/>
              <a:t>trade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064" y="908050"/>
            <a:ext cx="3876897" cy="5545138"/>
          </a:xfrm>
        </p:spPr>
      </p:pic>
    </p:spTree>
    <p:extLst>
      <p:ext uri="{BB962C8B-B14F-4D97-AF65-F5344CB8AC3E}">
        <p14:creationId xmlns:p14="http://schemas.microsoft.com/office/powerpoint/2010/main" val="233130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</a:t>
            </a:r>
            <a:r>
              <a:rPr lang="is-IS" sz="2800" dirty="0" err="1" smtClean="0"/>
              <a:t>The</a:t>
            </a:r>
            <a:r>
              <a:rPr lang="is-IS" sz="2800" dirty="0" smtClean="0"/>
              <a:t> </a:t>
            </a:r>
            <a:r>
              <a:rPr lang="is-IS" sz="2800" dirty="0" err="1" smtClean="0"/>
              <a:t>global</a:t>
            </a:r>
            <a:r>
              <a:rPr lang="is-IS" sz="2800" dirty="0" smtClean="0"/>
              <a:t> </a:t>
            </a:r>
            <a:r>
              <a:rPr lang="is-IS" sz="2800" dirty="0" err="1" smtClean="0"/>
              <a:t>economy</a:t>
            </a:r>
            <a:r>
              <a:rPr lang="is-IS" sz="2800" dirty="0" smtClean="0"/>
              <a:t> </a:t>
            </a:r>
            <a:r>
              <a:rPr lang="is-IS" sz="2800" dirty="0" err="1" smtClean="0"/>
              <a:t>and</a:t>
            </a:r>
            <a:r>
              <a:rPr lang="is-IS" sz="2800" dirty="0" smtClean="0"/>
              <a:t> </a:t>
            </a:r>
            <a:r>
              <a:rPr lang="is-IS" sz="2800" dirty="0" err="1" smtClean="0"/>
              <a:t>terms</a:t>
            </a:r>
            <a:r>
              <a:rPr lang="is-IS" sz="2800" dirty="0" smtClean="0"/>
              <a:t> of </a:t>
            </a:r>
            <a:r>
              <a:rPr lang="is-IS" sz="2800" dirty="0" err="1" smtClean="0"/>
              <a:t>trade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473" y="1178417"/>
            <a:ext cx="4090078" cy="5004403"/>
          </a:xfrm>
        </p:spPr>
      </p:pic>
    </p:spTree>
    <p:extLst>
      <p:ext uri="{BB962C8B-B14F-4D97-AF65-F5344CB8AC3E}">
        <p14:creationId xmlns:p14="http://schemas.microsoft.com/office/powerpoint/2010/main" val="233130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</a:t>
            </a:r>
            <a:r>
              <a:rPr lang="is-IS" sz="2800" dirty="0" err="1" smtClean="0"/>
              <a:t>The</a:t>
            </a:r>
            <a:r>
              <a:rPr lang="is-IS" sz="2800" dirty="0" smtClean="0"/>
              <a:t> </a:t>
            </a:r>
            <a:r>
              <a:rPr lang="is-IS" sz="2800" dirty="0" err="1" smtClean="0"/>
              <a:t>global</a:t>
            </a:r>
            <a:r>
              <a:rPr lang="is-IS" sz="2800" dirty="0" smtClean="0"/>
              <a:t> </a:t>
            </a:r>
            <a:r>
              <a:rPr lang="is-IS" sz="2800" dirty="0" err="1" smtClean="0"/>
              <a:t>economy</a:t>
            </a:r>
            <a:r>
              <a:rPr lang="is-IS" sz="2800" dirty="0" smtClean="0"/>
              <a:t> </a:t>
            </a:r>
            <a:r>
              <a:rPr lang="is-IS" sz="2800" dirty="0" err="1" smtClean="0"/>
              <a:t>and</a:t>
            </a:r>
            <a:r>
              <a:rPr lang="is-IS" sz="2800" dirty="0" smtClean="0"/>
              <a:t> </a:t>
            </a:r>
            <a:r>
              <a:rPr lang="is-IS" sz="2800" dirty="0" err="1" smtClean="0"/>
              <a:t>terms</a:t>
            </a:r>
            <a:r>
              <a:rPr lang="is-IS" sz="2800" dirty="0" smtClean="0"/>
              <a:t> of </a:t>
            </a:r>
            <a:r>
              <a:rPr lang="is-IS" sz="2800" dirty="0" err="1" smtClean="0"/>
              <a:t>trade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375" y="1163179"/>
            <a:ext cx="4230275" cy="5034880"/>
          </a:xfrm>
        </p:spPr>
      </p:pic>
    </p:spTree>
    <p:extLst>
      <p:ext uri="{BB962C8B-B14F-4D97-AF65-F5344CB8AC3E}">
        <p14:creationId xmlns:p14="http://schemas.microsoft.com/office/powerpoint/2010/main" val="233130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</a:t>
            </a:r>
            <a:r>
              <a:rPr lang="is-IS" sz="2800" dirty="0" err="1" smtClean="0"/>
              <a:t>Economic</a:t>
            </a:r>
            <a:r>
              <a:rPr lang="is-IS" sz="2800" dirty="0" smtClean="0"/>
              <a:t> </a:t>
            </a:r>
            <a:r>
              <a:rPr lang="is-IS" sz="2800" dirty="0" err="1" smtClean="0"/>
              <a:t>outlook</a:t>
            </a:r>
            <a:r>
              <a:rPr lang="is-IS" sz="2800" dirty="0" smtClean="0"/>
              <a:t> </a:t>
            </a:r>
            <a:r>
              <a:rPr lang="is-IS" sz="2800" dirty="0" err="1" smtClean="0"/>
              <a:t>and</a:t>
            </a:r>
            <a:r>
              <a:rPr lang="is-IS" sz="2800" dirty="0" smtClean="0"/>
              <a:t> </a:t>
            </a:r>
            <a:r>
              <a:rPr lang="is-IS" sz="2800" dirty="0" err="1" smtClean="0"/>
              <a:t>key</a:t>
            </a:r>
            <a:r>
              <a:rPr lang="is-IS" sz="2800" dirty="0" smtClean="0"/>
              <a:t> </a:t>
            </a:r>
            <a:r>
              <a:rPr lang="is-IS" sz="2800" dirty="0" err="1" smtClean="0"/>
              <a:t>uncertainties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142" y="1303375"/>
            <a:ext cx="4004741" cy="4754487"/>
          </a:xfrm>
        </p:spPr>
      </p:pic>
    </p:spTree>
    <p:extLst>
      <p:ext uri="{BB962C8B-B14F-4D97-AF65-F5344CB8AC3E}">
        <p14:creationId xmlns:p14="http://schemas.microsoft.com/office/powerpoint/2010/main" val="116623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</a:t>
            </a:r>
            <a:r>
              <a:rPr lang="is-IS" sz="2800" dirty="0" err="1" smtClean="0"/>
              <a:t>The</a:t>
            </a:r>
            <a:r>
              <a:rPr lang="is-IS" sz="2800" dirty="0" smtClean="0"/>
              <a:t> </a:t>
            </a:r>
            <a:r>
              <a:rPr lang="is-IS" sz="2800" dirty="0" err="1" smtClean="0"/>
              <a:t>global</a:t>
            </a:r>
            <a:r>
              <a:rPr lang="is-IS" sz="2800" dirty="0" smtClean="0"/>
              <a:t> </a:t>
            </a:r>
            <a:r>
              <a:rPr lang="is-IS" sz="2800" dirty="0" err="1" smtClean="0"/>
              <a:t>economy</a:t>
            </a:r>
            <a:r>
              <a:rPr lang="is-IS" sz="2800" dirty="0" smtClean="0"/>
              <a:t> </a:t>
            </a:r>
            <a:r>
              <a:rPr lang="is-IS" sz="2800" dirty="0" err="1" smtClean="0"/>
              <a:t>and</a:t>
            </a:r>
            <a:r>
              <a:rPr lang="is-IS" sz="2800" dirty="0" smtClean="0"/>
              <a:t> </a:t>
            </a:r>
            <a:r>
              <a:rPr lang="is-IS" sz="2800" dirty="0" err="1" smtClean="0"/>
              <a:t>terms</a:t>
            </a:r>
            <a:r>
              <a:rPr lang="is-IS" sz="2800" dirty="0" smtClean="0"/>
              <a:t> of </a:t>
            </a:r>
            <a:r>
              <a:rPr lang="is-IS" sz="2800" dirty="0" err="1" smtClean="0"/>
              <a:t>trade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857" y="908050"/>
            <a:ext cx="4121311" cy="5545138"/>
          </a:xfrm>
        </p:spPr>
      </p:pic>
    </p:spTree>
    <p:extLst>
      <p:ext uri="{BB962C8B-B14F-4D97-AF65-F5344CB8AC3E}">
        <p14:creationId xmlns:p14="http://schemas.microsoft.com/office/powerpoint/2010/main" val="233130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</a:t>
            </a:r>
            <a:r>
              <a:rPr lang="is-IS" sz="2800" dirty="0" err="1" smtClean="0"/>
              <a:t>The</a:t>
            </a:r>
            <a:r>
              <a:rPr lang="is-IS" sz="2800" dirty="0" smtClean="0"/>
              <a:t> </a:t>
            </a:r>
            <a:r>
              <a:rPr lang="is-IS" sz="2800" dirty="0" err="1" smtClean="0"/>
              <a:t>global</a:t>
            </a:r>
            <a:r>
              <a:rPr lang="is-IS" sz="2800" dirty="0" smtClean="0"/>
              <a:t> </a:t>
            </a:r>
            <a:r>
              <a:rPr lang="is-IS" sz="2800" dirty="0" err="1" smtClean="0"/>
              <a:t>economy</a:t>
            </a:r>
            <a:r>
              <a:rPr lang="is-IS" sz="2800" dirty="0" smtClean="0"/>
              <a:t> </a:t>
            </a:r>
            <a:r>
              <a:rPr lang="is-IS" sz="2800" dirty="0" err="1" smtClean="0"/>
              <a:t>and</a:t>
            </a:r>
            <a:r>
              <a:rPr lang="is-IS" sz="2800" dirty="0" smtClean="0"/>
              <a:t> </a:t>
            </a:r>
            <a:r>
              <a:rPr lang="is-IS" sz="2800" dirty="0" err="1" smtClean="0"/>
              <a:t>terms</a:t>
            </a:r>
            <a:r>
              <a:rPr lang="is-IS" sz="2800" dirty="0" smtClean="0"/>
              <a:t> of </a:t>
            </a:r>
            <a:r>
              <a:rPr lang="is-IS" sz="2800" dirty="0" err="1" smtClean="0"/>
              <a:t>trade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038" y="1309471"/>
            <a:ext cx="4400948" cy="4742296"/>
          </a:xfrm>
        </p:spPr>
      </p:pic>
    </p:spTree>
    <p:extLst>
      <p:ext uri="{BB962C8B-B14F-4D97-AF65-F5344CB8AC3E}">
        <p14:creationId xmlns:p14="http://schemas.microsoft.com/office/powerpoint/2010/main" val="233130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</a:t>
            </a:r>
            <a:r>
              <a:rPr lang="is-IS" sz="2800" dirty="0" err="1" smtClean="0"/>
              <a:t>The</a:t>
            </a:r>
            <a:r>
              <a:rPr lang="is-IS" sz="2800" dirty="0" smtClean="0"/>
              <a:t> </a:t>
            </a:r>
            <a:r>
              <a:rPr lang="is-IS" sz="2800" dirty="0" err="1" smtClean="0"/>
              <a:t>global</a:t>
            </a:r>
            <a:r>
              <a:rPr lang="is-IS" sz="2800" dirty="0" smtClean="0"/>
              <a:t> </a:t>
            </a:r>
            <a:r>
              <a:rPr lang="is-IS" sz="2800" dirty="0" err="1" smtClean="0"/>
              <a:t>economy</a:t>
            </a:r>
            <a:r>
              <a:rPr lang="is-IS" sz="2800" dirty="0" smtClean="0"/>
              <a:t> </a:t>
            </a:r>
            <a:r>
              <a:rPr lang="is-IS" sz="2800" dirty="0" err="1" smtClean="0"/>
              <a:t>and</a:t>
            </a:r>
            <a:r>
              <a:rPr lang="is-IS" sz="2800" dirty="0" smtClean="0"/>
              <a:t> </a:t>
            </a:r>
            <a:r>
              <a:rPr lang="is-IS" sz="2800" dirty="0" err="1" smtClean="0"/>
              <a:t>terms</a:t>
            </a:r>
            <a:r>
              <a:rPr lang="is-IS" sz="2800" dirty="0" smtClean="0"/>
              <a:t> of </a:t>
            </a:r>
            <a:r>
              <a:rPr lang="is-IS" sz="2800" dirty="0" err="1" smtClean="0"/>
              <a:t>trade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473" y="1193656"/>
            <a:ext cx="4090078" cy="4973925"/>
          </a:xfrm>
        </p:spPr>
      </p:pic>
    </p:spTree>
    <p:extLst>
      <p:ext uri="{BB962C8B-B14F-4D97-AF65-F5344CB8AC3E}">
        <p14:creationId xmlns:p14="http://schemas.microsoft.com/office/powerpoint/2010/main" val="233130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III </a:t>
            </a:r>
            <a:r>
              <a:rPr lang="is-IS" sz="2400" dirty="0" err="1" smtClean="0"/>
              <a:t>Monetary</a:t>
            </a:r>
            <a:r>
              <a:rPr lang="is-IS" sz="2400" dirty="0" smtClean="0"/>
              <a:t> </a:t>
            </a:r>
            <a:r>
              <a:rPr lang="is-IS" sz="2400" dirty="0" err="1" smtClean="0"/>
              <a:t>policy</a:t>
            </a:r>
            <a:r>
              <a:rPr lang="is-IS" sz="2400" dirty="0" smtClean="0"/>
              <a:t> </a:t>
            </a:r>
            <a:r>
              <a:rPr lang="is-IS" sz="2400" dirty="0" err="1" smtClean="0"/>
              <a:t>and</a:t>
            </a:r>
            <a:r>
              <a:rPr lang="is-IS" sz="2400" dirty="0" smtClean="0"/>
              <a:t> </a:t>
            </a:r>
            <a:r>
              <a:rPr lang="is-IS" sz="2400" dirty="0" err="1" smtClean="0"/>
              <a:t>domestic</a:t>
            </a:r>
            <a:r>
              <a:rPr lang="is-IS" sz="2400" dirty="0" smtClean="0"/>
              <a:t> </a:t>
            </a:r>
            <a:r>
              <a:rPr lang="is-IS" sz="2400" dirty="0" err="1" smtClean="0"/>
              <a:t>financial</a:t>
            </a:r>
            <a:r>
              <a:rPr lang="is-IS" sz="2400" dirty="0" smtClean="0"/>
              <a:t> markets</a:t>
            </a:r>
            <a:endParaRPr lang="is-I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452" y="908050"/>
            <a:ext cx="3746121" cy="5545138"/>
          </a:xfrm>
        </p:spPr>
      </p:pic>
    </p:spTree>
    <p:extLst>
      <p:ext uri="{BB962C8B-B14F-4D97-AF65-F5344CB8AC3E}">
        <p14:creationId xmlns:p14="http://schemas.microsoft.com/office/powerpoint/2010/main" val="233130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III </a:t>
            </a:r>
            <a:r>
              <a:rPr lang="is-IS" sz="2400" dirty="0" err="1" smtClean="0"/>
              <a:t>Monetary</a:t>
            </a:r>
            <a:r>
              <a:rPr lang="is-IS" sz="2400" dirty="0" smtClean="0"/>
              <a:t> </a:t>
            </a:r>
            <a:r>
              <a:rPr lang="is-IS" sz="2400" dirty="0" err="1" smtClean="0"/>
              <a:t>policy</a:t>
            </a:r>
            <a:r>
              <a:rPr lang="is-IS" sz="2400" dirty="0" smtClean="0"/>
              <a:t> </a:t>
            </a:r>
            <a:r>
              <a:rPr lang="is-IS" sz="2400" dirty="0" err="1" smtClean="0"/>
              <a:t>and</a:t>
            </a:r>
            <a:r>
              <a:rPr lang="is-IS" sz="2400" dirty="0" smtClean="0"/>
              <a:t> </a:t>
            </a:r>
            <a:r>
              <a:rPr lang="is-IS" sz="2400" dirty="0" err="1" smtClean="0"/>
              <a:t>domestic</a:t>
            </a:r>
            <a:r>
              <a:rPr lang="is-IS" sz="2400" dirty="0" smtClean="0"/>
              <a:t> </a:t>
            </a:r>
            <a:r>
              <a:rPr lang="is-IS" sz="2400" dirty="0" err="1" smtClean="0"/>
              <a:t>financial</a:t>
            </a:r>
            <a:r>
              <a:rPr lang="is-IS" sz="2400" dirty="0" smtClean="0"/>
              <a:t> markets</a:t>
            </a:r>
            <a:endParaRPr lang="is-I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613" y="908050"/>
            <a:ext cx="3617798" cy="5545138"/>
          </a:xfrm>
        </p:spPr>
      </p:pic>
    </p:spTree>
    <p:extLst>
      <p:ext uri="{BB962C8B-B14F-4D97-AF65-F5344CB8AC3E}">
        <p14:creationId xmlns:p14="http://schemas.microsoft.com/office/powerpoint/2010/main" val="351999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III </a:t>
            </a:r>
            <a:r>
              <a:rPr lang="is-IS" sz="2400" dirty="0" err="1" smtClean="0"/>
              <a:t>Monetary</a:t>
            </a:r>
            <a:r>
              <a:rPr lang="is-IS" sz="2400" dirty="0" smtClean="0"/>
              <a:t> </a:t>
            </a:r>
            <a:r>
              <a:rPr lang="is-IS" sz="2400" dirty="0" err="1" smtClean="0"/>
              <a:t>policy</a:t>
            </a:r>
            <a:r>
              <a:rPr lang="is-IS" sz="2400" dirty="0" smtClean="0"/>
              <a:t> </a:t>
            </a:r>
            <a:r>
              <a:rPr lang="is-IS" sz="2400" dirty="0" err="1" smtClean="0"/>
              <a:t>and</a:t>
            </a:r>
            <a:r>
              <a:rPr lang="is-IS" sz="2400" dirty="0" smtClean="0"/>
              <a:t> </a:t>
            </a:r>
            <a:r>
              <a:rPr lang="is-IS" sz="2400" dirty="0" err="1" smtClean="0"/>
              <a:t>domestic</a:t>
            </a:r>
            <a:r>
              <a:rPr lang="is-IS" sz="2400" dirty="0" smtClean="0"/>
              <a:t> </a:t>
            </a:r>
            <a:r>
              <a:rPr lang="is-IS" sz="2400" dirty="0" err="1" smtClean="0"/>
              <a:t>financial</a:t>
            </a:r>
            <a:r>
              <a:rPr lang="is-IS" sz="2400" dirty="0" smtClean="0"/>
              <a:t> markets</a:t>
            </a:r>
            <a:endParaRPr lang="is-I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375" y="1120510"/>
            <a:ext cx="4230275" cy="5120217"/>
          </a:xfrm>
        </p:spPr>
      </p:pic>
    </p:spTree>
    <p:extLst>
      <p:ext uri="{BB962C8B-B14F-4D97-AF65-F5344CB8AC3E}">
        <p14:creationId xmlns:p14="http://schemas.microsoft.com/office/powerpoint/2010/main" val="351999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III </a:t>
            </a:r>
            <a:r>
              <a:rPr lang="is-IS" sz="2400" dirty="0" err="1" smtClean="0"/>
              <a:t>Monetary</a:t>
            </a:r>
            <a:r>
              <a:rPr lang="is-IS" sz="2400" dirty="0" smtClean="0"/>
              <a:t> </a:t>
            </a:r>
            <a:r>
              <a:rPr lang="is-IS" sz="2400" dirty="0" err="1" smtClean="0"/>
              <a:t>policy</a:t>
            </a:r>
            <a:r>
              <a:rPr lang="is-IS" sz="2400" dirty="0" smtClean="0"/>
              <a:t> </a:t>
            </a:r>
            <a:r>
              <a:rPr lang="is-IS" sz="2400" dirty="0" err="1" smtClean="0"/>
              <a:t>and</a:t>
            </a:r>
            <a:r>
              <a:rPr lang="is-IS" sz="2400" dirty="0" smtClean="0"/>
              <a:t> </a:t>
            </a:r>
            <a:r>
              <a:rPr lang="is-IS" sz="2400" dirty="0" err="1" smtClean="0"/>
              <a:t>domestic</a:t>
            </a:r>
            <a:r>
              <a:rPr lang="is-IS" sz="2400" dirty="0" smtClean="0"/>
              <a:t> </a:t>
            </a:r>
            <a:r>
              <a:rPr lang="is-IS" sz="2400" dirty="0" err="1" smtClean="0"/>
              <a:t>financial</a:t>
            </a:r>
            <a:r>
              <a:rPr lang="is-IS" sz="2400" dirty="0" smtClean="0"/>
              <a:t> markets</a:t>
            </a:r>
            <a:endParaRPr lang="is-I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047" y="908050"/>
            <a:ext cx="4082930" cy="5545138"/>
          </a:xfrm>
        </p:spPr>
      </p:pic>
    </p:spTree>
    <p:extLst>
      <p:ext uri="{BB962C8B-B14F-4D97-AF65-F5344CB8AC3E}">
        <p14:creationId xmlns:p14="http://schemas.microsoft.com/office/powerpoint/2010/main" val="351999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III </a:t>
            </a:r>
            <a:r>
              <a:rPr lang="is-IS" sz="2400" dirty="0" err="1" smtClean="0"/>
              <a:t>Monetary</a:t>
            </a:r>
            <a:r>
              <a:rPr lang="is-IS" sz="2400" dirty="0" smtClean="0"/>
              <a:t> </a:t>
            </a:r>
            <a:r>
              <a:rPr lang="is-IS" sz="2400" dirty="0" err="1" smtClean="0"/>
              <a:t>policy</a:t>
            </a:r>
            <a:r>
              <a:rPr lang="is-IS" sz="2400" dirty="0" smtClean="0"/>
              <a:t> </a:t>
            </a:r>
            <a:r>
              <a:rPr lang="is-IS" sz="2400" dirty="0" err="1" smtClean="0"/>
              <a:t>and</a:t>
            </a:r>
            <a:r>
              <a:rPr lang="is-IS" sz="2400" dirty="0" smtClean="0"/>
              <a:t> </a:t>
            </a:r>
            <a:r>
              <a:rPr lang="is-IS" sz="2400" dirty="0" err="1" smtClean="0"/>
              <a:t>domestic</a:t>
            </a:r>
            <a:r>
              <a:rPr lang="is-IS" sz="2400" dirty="0" smtClean="0"/>
              <a:t> </a:t>
            </a:r>
            <a:r>
              <a:rPr lang="is-IS" sz="2400" dirty="0" err="1" smtClean="0"/>
              <a:t>financial</a:t>
            </a:r>
            <a:r>
              <a:rPr lang="is-IS" sz="2400" dirty="0" smtClean="0"/>
              <a:t> markets</a:t>
            </a:r>
            <a:endParaRPr lang="is-I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998" y="1041269"/>
            <a:ext cx="4023028" cy="5278700"/>
          </a:xfrm>
        </p:spPr>
      </p:pic>
    </p:spTree>
    <p:extLst>
      <p:ext uri="{BB962C8B-B14F-4D97-AF65-F5344CB8AC3E}">
        <p14:creationId xmlns:p14="http://schemas.microsoft.com/office/powerpoint/2010/main" val="351999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III </a:t>
            </a:r>
            <a:r>
              <a:rPr lang="is-IS" sz="2400" dirty="0" err="1" smtClean="0"/>
              <a:t>Monetary</a:t>
            </a:r>
            <a:r>
              <a:rPr lang="is-IS" sz="2400" dirty="0" smtClean="0"/>
              <a:t> </a:t>
            </a:r>
            <a:r>
              <a:rPr lang="is-IS" sz="2400" dirty="0" err="1" smtClean="0"/>
              <a:t>policy</a:t>
            </a:r>
            <a:r>
              <a:rPr lang="is-IS" sz="2400" dirty="0" smtClean="0"/>
              <a:t> </a:t>
            </a:r>
            <a:r>
              <a:rPr lang="is-IS" sz="2400" dirty="0" err="1" smtClean="0"/>
              <a:t>and</a:t>
            </a:r>
            <a:r>
              <a:rPr lang="is-IS" sz="2400" dirty="0" smtClean="0"/>
              <a:t> </a:t>
            </a:r>
            <a:r>
              <a:rPr lang="is-IS" sz="2400" dirty="0" err="1" smtClean="0"/>
              <a:t>domestic</a:t>
            </a:r>
            <a:r>
              <a:rPr lang="is-IS" sz="2400" dirty="0" smtClean="0"/>
              <a:t> </a:t>
            </a:r>
            <a:r>
              <a:rPr lang="is-IS" sz="2400" dirty="0" err="1" smtClean="0"/>
              <a:t>financial</a:t>
            </a:r>
            <a:r>
              <a:rPr lang="is-IS" sz="2400" dirty="0" smtClean="0"/>
              <a:t> markets</a:t>
            </a:r>
            <a:endParaRPr lang="is-I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712" y="998600"/>
            <a:ext cx="4059601" cy="5364037"/>
          </a:xfrm>
        </p:spPr>
      </p:pic>
    </p:spTree>
    <p:extLst>
      <p:ext uri="{BB962C8B-B14F-4D97-AF65-F5344CB8AC3E}">
        <p14:creationId xmlns:p14="http://schemas.microsoft.com/office/powerpoint/2010/main" val="351999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III </a:t>
            </a:r>
            <a:r>
              <a:rPr lang="is-IS" sz="2400" dirty="0" err="1" smtClean="0"/>
              <a:t>Monetary</a:t>
            </a:r>
            <a:r>
              <a:rPr lang="is-IS" sz="2400" dirty="0" smtClean="0"/>
              <a:t> </a:t>
            </a:r>
            <a:r>
              <a:rPr lang="is-IS" sz="2400" dirty="0" err="1" smtClean="0"/>
              <a:t>policy</a:t>
            </a:r>
            <a:r>
              <a:rPr lang="is-IS" sz="2400" dirty="0" smtClean="0"/>
              <a:t> </a:t>
            </a:r>
            <a:r>
              <a:rPr lang="is-IS" sz="2400" dirty="0" err="1" smtClean="0"/>
              <a:t>and</a:t>
            </a:r>
            <a:r>
              <a:rPr lang="is-IS" sz="2400" dirty="0" smtClean="0"/>
              <a:t> </a:t>
            </a:r>
            <a:r>
              <a:rPr lang="is-IS" sz="2400" dirty="0" err="1" smtClean="0"/>
              <a:t>domestic</a:t>
            </a:r>
            <a:r>
              <a:rPr lang="is-IS" sz="2400" dirty="0" smtClean="0"/>
              <a:t> </a:t>
            </a:r>
            <a:r>
              <a:rPr lang="is-IS" sz="2400" dirty="0" err="1" smtClean="0"/>
              <a:t>financial</a:t>
            </a:r>
            <a:r>
              <a:rPr lang="is-IS" sz="2400" dirty="0" smtClean="0"/>
              <a:t> markets</a:t>
            </a:r>
            <a:endParaRPr lang="is-I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327" y="937645"/>
            <a:ext cx="4236370" cy="5485947"/>
          </a:xfrm>
        </p:spPr>
      </p:pic>
    </p:spTree>
    <p:extLst>
      <p:ext uri="{BB962C8B-B14F-4D97-AF65-F5344CB8AC3E}">
        <p14:creationId xmlns:p14="http://schemas.microsoft.com/office/powerpoint/2010/main" val="351999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</a:t>
            </a:r>
            <a:r>
              <a:rPr lang="is-IS" sz="2800" dirty="0" err="1" smtClean="0"/>
              <a:t>Economic</a:t>
            </a:r>
            <a:r>
              <a:rPr lang="is-IS" sz="2800" dirty="0" smtClean="0"/>
              <a:t> </a:t>
            </a:r>
            <a:r>
              <a:rPr lang="is-IS" sz="2800" dirty="0" err="1" smtClean="0"/>
              <a:t>outlook</a:t>
            </a:r>
            <a:r>
              <a:rPr lang="is-IS" sz="2800" dirty="0" smtClean="0"/>
              <a:t> </a:t>
            </a:r>
            <a:r>
              <a:rPr lang="is-IS" sz="2800" dirty="0" err="1" smtClean="0"/>
              <a:t>and</a:t>
            </a:r>
            <a:r>
              <a:rPr lang="is-IS" sz="2800" dirty="0" smtClean="0"/>
              <a:t> </a:t>
            </a:r>
            <a:r>
              <a:rPr lang="is-IS" sz="2800" dirty="0" err="1" smtClean="0"/>
              <a:t>key</a:t>
            </a:r>
            <a:r>
              <a:rPr lang="is-IS" sz="2800" dirty="0" smtClean="0"/>
              <a:t> </a:t>
            </a:r>
            <a:r>
              <a:rPr lang="is-IS" sz="2800" dirty="0" err="1" smtClean="0"/>
              <a:t>uncertainties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664" y="1272898"/>
            <a:ext cx="4065696" cy="4815442"/>
          </a:xfrm>
        </p:spPr>
      </p:pic>
    </p:spTree>
    <p:extLst>
      <p:ext uri="{BB962C8B-B14F-4D97-AF65-F5344CB8AC3E}">
        <p14:creationId xmlns:p14="http://schemas.microsoft.com/office/powerpoint/2010/main" val="116623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III </a:t>
            </a:r>
            <a:r>
              <a:rPr lang="is-IS" sz="2400" dirty="0" err="1" smtClean="0"/>
              <a:t>Monetary</a:t>
            </a:r>
            <a:r>
              <a:rPr lang="is-IS" sz="2400" dirty="0" smtClean="0"/>
              <a:t> </a:t>
            </a:r>
            <a:r>
              <a:rPr lang="is-IS" sz="2400" dirty="0" err="1" smtClean="0"/>
              <a:t>policy</a:t>
            </a:r>
            <a:r>
              <a:rPr lang="is-IS" sz="2400" dirty="0" smtClean="0"/>
              <a:t> </a:t>
            </a:r>
            <a:r>
              <a:rPr lang="is-IS" sz="2400" dirty="0" err="1" smtClean="0"/>
              <a:t>and</a:t>
            </a:r>
            <a:r>
              <a:rPr lang="is-IS" sz="2400" dirty="0" smtClean="0"/>
              <a:t> </a:t>
            </a:r>
            <a:r>
              <a:rPr lang="is-IS" sz="2400" dirty="0" err="1" smtClean="0"/>
              <a:t>domestic</a:t>
            </a:r>
            <a:r>
              <a:rPr lang="is-IS" sz="2400" dirty="0" smtClean="0"/>
              <a:t> </a:t>
            </a:r>
            <a:r>
              <a:rPr lang="is-IS" sz="2400" dirty="0" err="1" smtClean="0"/>
              <a:t>financial</a:t>
            </a:r>
            <a:r>
              <a:rPr lang="is-IS" sz="2400" dirty="0" smtClean="0"/>
              <a:t> markets</a:t>
            </a:r>
            <a:endParaRPr lang="is-I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134" y="1187561"/>
            <a:ext cx="4388757" cy="4986116"/>
          </a:xfrm>
        </p:spPr>
      </p:pic>
    </p:spTree>
    <p:extLst>
      <p:ext uri="{BB962C8B-B14F-4D97-AF65-F5344CB8AC3E}">
        <p14:creationId xmlns:p14="http://schemas.microsoft.com/office/powerpoint/2010/main" val="351999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III </a:t>
            </a:r>
            <a:r>
              <a:rPr lang="is-IS" sz="2400" dirty="0" err="1" smtClean="0"/>
              <a:t>Monetary</a:t>
            </a:r>
            <a:r>
              <a:rPr lang="is-IS" sz="2400" dirty="0" smtClean="0"/>
              <a:t> </a:t>
            </a:r>
            <a:r>
              <a:rPr lang="is-IS" sz="2400" dirty="0" err="1" smtClean="0"/>
              <a:t>policy</a:t>
            </a:r>
            <a:r>
              <a:rPr lang="is-IS" sz="2400" dirty="0" smtClean="0"/>
              <a:t> </a:t>
            </a:r>
            <a:r>
              <a:rPr lang="is-IS" sz="2400" dirty="0" err="1" smtClean="0"/>
              <a:t>and</a:t>
            </a:r>
            <a:r>
              <a:rPr lang="is-IS" sz="2400" dirty="0" smtClean="0"/>
              <a:t> </a:t>
            </a:r>
            <a:r>
              <a:rPr lang="is-IS" sz="2400" dirty="0" err="1" smtClean="0"/>
              <a:t>domestic</a:t>
            </a:r>
            <a:r>
              <a:rPr lang="is-IS" sz="2400" dirty="0" smtClean="0"/>
              <a:t> </a:t>
            </a:r>
            <a:r>
              <a:rPr lang="is-IS" sz="2400" dirty="0" err="1" smtClean="0"/>
              <a:t>financial</a:t>
            </a:r>
            <a:r>
              <a:rPr lang="is-IS" sz="2400" dirty="0" smtClean="0"/>
              <a:t> markets</a:t>
            </a:r>
            <a:endParaRPr lang="is-I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897" y="1035173"/>
            <a:ext cx="4291230" cy="5290891"/>
          </a:xfrm>
        </p:spPr>
      </p:pic>
    </p:spTree>
    <p:extLst>
      <p:ext uri="{BB962C8B-B14F-4D97-AF65-F5344CB8AC3E}">
        <p14:creationId xmlns:p14="http://schemas.microsoft.com/office/powerpoint/2010/main" val="351999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III </a:t>
            </a:r>
            <a:r>
              <a:rPr lang="is-IS" sz="2400" dirty="0" err="1" smtClean="0"/>
              <a:t>Monetary</a:t>
            </a:r>
            <a:r>
              <a:rPr lang="is-IS" sz="2400" dirty="0" smtClean="0"/>
              <a:t> </a:t>
            </a:r>
            <a:r>
              <a:rPr lang="is-IS" sz="2400" dirty="0" err="1" smtClean="0"/>
              <a:t>policy</a:t>
            </a:r>
            <a:r>
              <a:rPr lang="is-IS" sz="2400" dirty="0" smtClean="0"/>
              <a:t> </a:t>
            </a:r>
            <a:r>
              <a:rPr lang="is-IS" sz="2400" dirty="0" err="1" smtClean="0"/>
              <a:t>and</a:t>
            </a:r>
            <a:r>
              <a:rPr lang="is-IS" sz="2400" dirty="0" smtClean="0"/>
              <a:t> </a:t>
            </a:r>
            <a:r>
              <a:rPr lang="is-IS" sz="2400" dirty="0" err="1" smtClean="0"/>
              <a:t>domestic</a:t>
            </a:r>
            <a:r>
              <a:rPr lang="is-IS" sz="2400" dirty="0" smtClean="0"/>
              <a:t> </a:t>
            </a:r>
            <a:r>
              <a:rPr lang="is-IS" sz="2400" dirty="0" err="1" smtClean="0"/>
              <a:t>financial</a:t>
            </a:r>
            <a:r>
              <a:rPr lang="is-IS" sz="2400" dirty="0" smtClean="0"/>
              <a:t> markets</a:t>
            </a:r>
            <a:endParaRPr lang="is-I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370" y="943741"/>
            <a:ext cx="4486285" cy="5473756"/>
          </a:xfrm>
        </p:spPr>
      </p:pic>
    </p:spTree>
    <p:extLst>
      <p:ext uri="{BB962C8B-B14F-4D97-AF65-F5344CB8AC3E}">
        <p14:creationId xmlns:p14="http://schemas.microsoft.com/office/powerpoint/2010/main" val="351999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III </a:t>
            </a:r>
            <a:r>
              <a:rPr lang="is-IS" sz="2400" dirty="0" err="1" smtClean="0"/>
              <a:t>Monetary</a:t>
            </a:r>
            <a:r>
              <a:rPr lang="is-IS" sz="2400" dirty="0" smtClean="0"/>
              <a:t> </a:t>
            </a:r>
            <a:r>
              <a:rPr lang="is-IS" sz="2400" dirty="0" err="1" smtClean="0"/>
              <a:t>policy</a:t>
            </a:r>
            <a:r>
              <a:rPr lang="is-IS" sz="2400" dirty="0" smtClean="0"/>
              <a:t> </a:t>
            </a:r>
            <a:r>
              <a:rPr lang="is-IS" sz="2400" dirty="0" err="1" smtClean="0"/>
              <a:t>and</a:t>
            </a:r>
            <a:r>
              <a:rPr lang="is-IS" sz="2400" dirty="0" smtClean="0"/>
              <a:t> </a:t>
            </a:r>
            <a:r>
              <a:rPr lang="is-IS" sz="2400" dirty="0" err="1" smtClean="0"/>
              <a:t>domestic</a:t>
            </a:r>
            <a:r>
              <a:rPr lang="is-IS" sz="2400" dirty="0" smtClean="0"/>
              <a:t> </a:t>
            </a:r>
            <a:r>
              <a:rPr lang="is-IS" sz="2400" dirty="0" err="1" smtClean="0"/>
              <a:t>financial</a:t>
            </a:r>
            <a:r>
              <a:rPr lang="is-IS" sz="2400" dirty="0" smtClean="0"/>
              <a:t> markets</a:t>
            </a:r>
            <a:endParaRPr lang="is-I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664" y="1205847"/>
            <a:ext cx="4065696" cy="4949543"/>
          </a:xfrm>
        </p:spPr>
      </p:pic>
    </p:spTree>
    <p:extLst>
      <p:ext uri="{BB962C8B-B14F-4D97-AF65-F5344CB8AC3E}">
        <p14:creationId xmlns:p14="http://schemas.microsoft.com/office/powerpoint/2010/main" val="351999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III </a:t>
            </a:r>
            <a:r>
              <a:rPr lang="is-IS" sz="2400" dirty="0" err="1" smtClean="0"/>
              <a:t>Monetary</a:t>
            </a:r>
            <a:r>
              <a:rPr lang="is-IS" sz="2400" dirty="0" smtClean="0"/>
              <a:t> </a:t>
            </a:r>
            <a:r>
              <a:rPr lang="is-IS" sz="2400" dirty="0" err="1" smtClean="0"/>
              <a:t>policy</a:t>
            </a:r>
            <a:r>
              <a:rPr lang="is-IS" sz="2400" dirty="0" smtClean="0"/>
              <a:t> </a:t>
            </a:r>
            <a:r>
              <a:rPr lang="is-IS" sz="2400" dirty="0" err="1" smtClean="0"/>
              <a:t>and</a:t>
            </a:r>
            <a:r>
              <a:rPr lang="is-IS" sz="2400" dirty="0" smtClean="0"/>
              <a:t> </a:t>
            </a:r>
            <a:r>
              <a:rPr lang="is-IS" sz="2400" dirty="0" err="1" smtClean="0"/>
              <a:t>domestic</a:t>
            </a:r>
            <a:r>
              <a:rPr lang="is-IS" sz="2400" dirty="0" smtClean="0"/>
              <a:t> </a:t>
            </a:r>
            <a:r>
              <a:rPr lang="is-IS" sz="2400" dirty="0" err="1" smtClean="0"/>
              <a:t>financial</a:t>
            </a:r>
            <a:r>
              <a:rPr lang="is-IS" sz="2400" dirty="0" smtClean="0"/>
              <a:t> markets</a:t>
            </a:r>
            <a:endParaRPr lang="is-I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993" y="1117462"/>
            <a:ext cx="4279039" cy="5126313"/>
          </a:xfrm>
        </p:spPr>
      </p:pic>
    </p:spTree>
    <p:extLst>
      <p:ext uri="{BB962C8B-B14F-4D97-AF65-F5344CB8AC3E}">
        <p14:creationId xmlns:p14="http://schemas.microsoft.com/office/powerpoint/2010/main" val="351999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III </a:t>
            </a:r>
            <a:r>
              <a:rPr lang="is-IS" sz="2400" dirty="0" err="1" smtClean="0"/>
              <a:t>Monetary</a:t>
            </a:r>
            <a:r>
              <a:rPr lang="is-IS" sz="2400" dirty="0" smtClean="0"/>
              <a:t> </a:t>
            </a:r>
            <a:r>
              <a:rPr lang="is-IS" sz="2400" dirty="0" err="1" smtClean="0"/>
              <a:t>policy</a:t>
            </a:r>
            <a:r>
              <a:rPr lang="is-IS" sz="2400" dirty="0" smtClean="0"/>
              <a:t> </a:t>
            </a:r>
            <a:r>
              <a:rPr lang="is-IS" sz="2400" dirty="0" err="1" smtClean="0"/>
              <a:t>and</a:t>
            </a:r>
            <a:r>
              <a:rPr lang="is-IS" sz="2400" dirty="0" smtClean="0"/>
              <a:t> </a:t>
            </a:r>
            <a:r>
              <a:rPr lang="is-IS" sz="2400" dirty="0" err="1" smtClean="0"/>
              <a:t>domestic</a:t>
            </a:r>
            <a:r>
              <a:rPr lang="is-IS" sz="2400" dirty="0" smtClean="0"/>
              <a:t> </a:t>
            </a:r>
            <a:r>
              <a:rPr lang="is-IS" sz="2400" dirty="0" err="1" smtClean="0"/>
              <a:t>financial</a:t>
            </a:r>
            <a:r>
              <a:rPr lang="is-IS" sz="2400" dirty="0" smtClean="0"/>
              <a:t> markets</a:t>
            </a:r>
            <a:endParaRPr lang="is-I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175" y="908050"/>
            <a:ext cx="4090675" cy="5545138"/>
          </a:xfrm>
        </p:spPr>
      </p:pic>
    </p:spTree>
    <p:extLst>
      <p:ext uri="{BB962C8B-B14F-4D97-AF65-F5344CB8AC3E}">
        <p14:creationId xmlns:p14="http://schemas.microsoft.com/office/powerpoint/2010/main" val="351999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III </a:t>
            </a:r>
            <a:r>
              <a:rPr lang="is-IS" sz="2400" dirty="0" err="1" smtClean="0"/>
              <a:t>Monetary</a:t>
            </a:r>
            <a:r>
              <a:rPr lang="is-IS" sz="2400" dirty="0" smtClean="0"/>
              <a:t> </a:t>
            </a:r>
            <a:r>
              <a:rPr lang="is-IS" sz="2400" dirty="0" err="1" smtClean="0"/>
              <a:t>policy</a:t>
            </a:r>
            <a:r>
              <a:rPr lang="is-IS" sz="2400" dirty="0" smtClean="0"/>
              <a:t> </a:t>
            </a:r>
            <a:r>
              <a:rPr lang="is-IS" sz="2400" dirty="0" err="1" smtClean="0"/>
              <a:t>and</a:t>
            </a:r>
            <a:r>
              <a:rPr lang="is-IS" sz="2400" dirty="0" smtClean="0"/>
              <a:t> </a:t>
            </a:r>
            <a:r>
              <a:rPr lang="is-IS" sz="2400" dirty="0" err="1" smtClean="0"/>
              <a:t>domestic</a:t>
            </a:r>
            <a:r>
              <a:rPr lang="is-IS" sz="2400" dirty="0" smtClean="0"/>
              <a:t> </a:t>
            </a:r>
            <a:r>
              <a:rPr lang="is-IS" sz="2400" dirty="0" err="1" smtClean="0"/>
              <a:t>financial</a:t>
            </a:r>
            <a:r>
              <a:rPr lang="is-IS" sz="2400" dirty="0" smtClean="0"/>
              <a:t> markets</a:t>
            </a:r>
            <a:endParaRPr lang="is-IS" sz="24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616" y="1318614"/>
            <a:ext cx="4071792" cy="4724010"/>
          </a:xfrm>
        </p:spPr>
      </p:pic>
    </p:spTree>
    <p:extLst>
      <p:ext uri="{BB962C8B-B14F-4D97-AF65-F5344CB8AC3E}">
        <p14:creationId xmlns:p14="http://schemas.microsoft.com/office/powerpoint/2010/main" val="351999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III </a:t>
            </a:r>
            <a:r>
              <a:rPr lang="is-IS" sz="2400" dirty="0" err="1" smtClean="0"/>
              <a:t>Monetary</a:t>
            </a:r>
            <a:r>
              <a:rPr lang="is-IS" sz="2400" dirty="0" smtClean="0"/>
              <a:t> </a:t>
            </a:r>
            <a:r>
              <a:rPr lang="is-IS" sz="2400" dirty="0" err="1" smtClean="0"/>
              <a:t>policy</a:t>
            </a:r>
            <a:r>
              <a:rPr lang="is-IS" sz="2400" dirty="0" smtClean="0"/>
              <a:t> </a:t>
            </a:r>
            <a:r>
              <a:rPr lang="is-IS" sz="2400" dirty="0" err="1" smtClean="0"/>
              <a:t>and</a:t>
            </a:r>
            <a:r>
              <a:rPr lang="is-IS" sz="2400" dirty="0" smtClean="0"/>
              <a:t> </a:t>
            </a:r>
            <a:r>
              <a:rPr lang="is-IS" sz="2400" dirty="0" err="1" smtClean="0"/>
              <a:t>domestic</a:t>
            </a:r>
            <a:r>
              <a:rPr lang="is-IS" sz="2400" dirty="0" smtClean="0"/>
              <a:t> </a:t>
            </a:r>
            <a:r>
              <a:rPr lang="is-IS" sz="2400" dirty="0" err="1" smtClean="0"/>
              <a:t>financial</a:t>
            </a:r>
            <a:r>
              <a:rPr lang="is-IS" sz="2400" dirty="0" smtClean="0"/>
              <a:t> markets</a:t>
            </a:r>
            <a:endParaRPr lang="is-I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566" y="1379569"/>
            <a:ext cx="4205893" cy="4602100"/>
          </a:xfrm>
        </p:spPr>
      </p:pic>
    </p:spTree>
    <p:extLst>
      <p:ext uri="{BB962C8B-B14F-4D97-AF65-F5344CB8AC3E}">
        <p14:creationId xmlns:p14="http://schemas.microsoft.com/office/powerpoint/2010/main" val="336637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III </a:t>
            </a:r>
            <a:r>
              <a:rPr lang="is-IS" sz="2400" dirty="0" err="1" smtClean="0"/>
              <a:t>Monetary</a:t>
            </a:r>
            <a:r>
              <a:rPr lang="is-IS" sz="2400" dirty="0" smtClean="0"/>
              <a:t> </a:t>
            </a:r>
            <a:r>
              <a:rPr lang="is-IS" sz="2400" dirty="0" err="1" smtClean="0"/>
              <a:t>policy</a:t>
            </a:r>
            <a:r>
              <a:rPr lang="is-IS" sz="2400" dirty="0" smtClean="0"/>
              <a:t> </a:t>
            </a:r>
            <a:r>
              <a:rPr lang="is-IS" sz="2400" dirty="0" err="1" smtClean="0"/>
              <a:t>and</a:t>
            </a:r>
            <a:r>
              <a:rPr lang="is-IS" sz="2400" dirty="0" smtClean="0"/>
              <a:t> </a:t>
            </a:r>
            <a:r>
              <a:rPr lang="is-IS" sz="2400" dirty="0" err="1" smtClean="0"/>
              <a:t>domestic</a:t>
            </a:r>
            <a:r>
              <a:rPr lang="is-IS" sz="2400" dirty="0" smtClean="0"/>
              <a:t> </a:t>
            </a:r>
            <a:r>
              <a:rPr lang="is-IS" sz="2400" dirty="0" err="1" smtClean="0"/>
              <a:t>financial</a:t>
            </a:r>
            <a:r>
              <a:rPr lang="is-IS" sz="2400" dirty="0" smtClean="0"/>
              <a:t> markets</a:t>
            </a:r>
            <a:endParaRPr lang="is-I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142" y="1126606"/>
            <a:ext cx="4004741" cy="5108026"/>
          </a:xfrm>
        </p:spPr>
      </p:pic>
    </p:spTree>
    <p:extLst>
      <p:ext uri="{BB962C8B-B14F-4D97-AF65-F5344CB8AC3E}">
        <p14:creationId xmlns:p14="http://schemas.microsoft.com/office/powerpoint/2010/main" val="336637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III </a:t>
            </a:r>
            <a:r>
              <a:rPr lang="is-IS" sz="2400" dirty="0" err="1" smtClean="0"/>
              <a:t>Monetary</a:t>
            </a:r>
            <a:r>
              <a:rPr lang="is-IS" sz="2400" dirty="0" smtClean="0"/>
              <a:t> </a:t>
            </a:r>
            <a:r>
              <a:rPr lang="is-IS" sz="2400" dirty="0" err="1" smtClean="0"/>
              <a:t>policy</a:t>
            </a:r>
            <a:r>
              <a:rPr lang="is-IS" sz="2400" dirty="0" smtClean="0"/>
              <a:t> </a:t>
            </a:r>
            <a:r>
              <a:rPr lang="is-IS" sz="2400" dirty="0" err="1" smtClean="0"/>
              <a:t>and</a:t>
            </a:r>
            <a:r>
              <a:rPr lang="is-IS" sz="2400" dirty="0" smtClean="0"/>
              <a:t> </a:t>
            </a:r>
            <a:r>
              <a:rPr lang="is-IS" sz="2400" dirty="0" err="1" smtClean="0"/>
              <a:t>domestic</a:t>
            </a:r>
            <a:r>
              <a:rPr lang="is-IS" sz="2400" dirty="0" smtClean="0"/>
              <a:t> </a:t>
            </a:r>
            <a:r>
              <a:rPr lang="is-IS" sz="2400" dirty="0" err="1" smtClean="0"/>
              <a:t>financial</a:t>
            </a:r>
            <a:r>
              <a:rPr lang="is-IS" sz="2400" dirty="0" smtClean="0"/>
              <a:t> markets</a:t>
            </a:r>
            <a:endParaRPr lang="is-I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208" y="908050"/>
            <a:ext cx="3974608" cy="5545138"/>
          </a:xfrm>
        </p:spPr>
      </p:pic>
    </p:spTree>
    <p:extLst>
      <p:ext uri="{BB962C8B-B14F-4D97-AF65-F5344CB8AC3E}">
        <p14:creationId xmlns:p14="http://schemas.microsoft.com/office/powerpoint/2010/main" val="319377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</a:t>
            </a:r>
            <a:r>
              <a:rPr lang="is-IS" sz="2800" dirty="0" err="1" smtClean="0"/>
              <a:t>Economic</a:t>
            </a:r>
            <a:r>
              <a:rPr lang="is-IS" sz="2800" dirty="0" smtClean="0"/>
              <a:t> </a:t>
            </a:r>
            <a:r>
              <a:rPr lang="is-IS" sz="2800" dirty="0" err="1" smtClean="0"/>
              <a:t>outlook</a:t>
            </a:r>
            <a:r>
              <a:rPr lang="is-IS" sz="2800" dirty="0" smtClean="0"/>
              <a:t> </a:t>
            </a:r>
            <a:r>
              <a:rPr lang="is-IS" sz="2800" dirty="0" err="1" smtClean="0"/>
              <a:t>and</a:t>
            </a:r>
            <a:r>
              <a:rPr lang="is-IS" sz="2800" dirty="0" smtClean="0"/>
              <a:t> </a:t>
            </a:r>
            <a:r>
              <a:rPr lang="is-IS" sz="2800" dirty="0" err="1" smtClean="0"/>
              <a:t>key</a:t>
            </a:r>
            <a:r>
              <a:rPr lang="is-IS" sz="2800" dirty="0" smtClean="0"/>
              <a:t> </a:t>
            </a:r>
            <a:r>
              <a:rPr lang="is-IS" sz="2800" dirty="0" err="1" smtClean="0"/>
              <a:t>uncertainties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664" y="1254611"/>
            <a:ext cx="4065696" cy="4852015"/>
          </a:xfrm>
        </p:spPr>
      </p:pic>
    </p:spTree>
    <p:extLst>
      <p:ext uri="{BB962C8B-B14F-4D97-AF65-F5344CB8AC3E}">
        <p14:creationId xmlns:p14="http://schemas.microsoft.com/office/powerpoint/2010/main" val="116623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</a:t>
            </a:r>
            <a:r>
              <a:rPr lang="is-IS" sz="2800" dirty="0" err="1" smtClean="0"/>
              <a:t>The</a:t>
            </a:r>
            <a:r>
              <a:rPr lang="is-IS" sz="2800" dirty="0" smtClean="0"/>
              <a:t> </a:t>
            </a:r>
            <a:r>
              <a:rPr lang="is-IS" sz="2800" dirty="0" err="1" smtClean="0"/>
              <a:t>domestic</a:t>
            </a:r>
            <a:r>
              <a:rPr lang="is-IS" sz="2800" dirty="0" smtClean="0"/>
              <a:t> </a:t>
            </a:r>
            <a:r>
              <a:rPr lang="is-IS" sz="2800" dirty="0" err="1" smtClean="0"/>
              <a:t>real</a:t>
            </a:r>
            <a:r>
              <a:rPr lang="is-IS" sz="2800" dirty="0" smtClean="0"/>
              <a:t> </a:t>
            </a:r>
            <a:r>
              <a:rPr lang="is-IS" sz="2800" dirty="0" err="1" smtClean="0"/>
              <a:t>economy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951" y="1638627"/>
            <a:ext cx="4029123" cy="4083983"/>
          </a:xfrm>
        </p:spPr>
      </p:pic>
    </p:spTree>
    <p:extLst>
      <p:ext uri="{BB962C8B-B14F-4D97-AF65-F5344CB8AC3E}">
        <p14:creationId xmlns:p14="http://schemas.microsoft.com/office/powerpoint/2010/main" val="953416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</a:t>
            </a:r>
            <a:r>
              <a:rPr lang="is-IS" sz="2800" dirty="0" err="1" smtClean="0"/>
              <a:t>The</a:t>
            </a:r>
            <a:r>
              <a:rPr lang="is-IS" sz="2800" dirty="0" smtClean="0"/>
              <a:t> </a:t>
            </a:r>
            <a:r>
              <a:rPr lang="is-IS" sz="2800" dirty="0" err="1" smtClean="0"/>
              <a:t>domestic</a:t>
            </a:r>
            <a:r>
              <a:rPr lang="is-IS" sz="2800" dirty="0" smtClean="0"/>
              <a:t> </a:t>
            </a:r>
            <a:r>
              <a:rPr lang="is-IS" sz="2800" dirty="0" err="1" smtClean="0"/>
              <a:t>real</a:t>
            </a:r>
            <a:r>
              <a:rPr lang="is-IS" sz="2800" dirty="0" smtClean="0"/>
              <a:t> </a:t>
            </a:r>
            <a:r>
              <a:rPr lang="is-IS" sz="2800" dirty="0" err="1" smtClean="0"/>
              <a:t>economy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712" y="1425285"/>
            <a:ext cx="4059601" cy="4510667"/>
          </a:xfrm>
        </p:spPr>
      </p:pic>
    </p:spTree>
    <p:extLst>
      <p:ext uri="{BB962C8B-B14F-4D97-AF65-F5344CB8AC3E}">
        <p14:creationId xmlns:p14="http://schemas.microsoft.com/office/powerpoint/2010/main" val="307728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</a:t>
            </a:r>
            <a:r>
              <a:rPr lang="is-IS" sz="2800" dirty="0" err="1" smtClean="0"/>
              <a:t>The</a:t>
            </a:r>
            <a:r>
              <a:rPr lang="is-IS" sz="2800" dirty="0" smtClean="0"/>
              <a:t> </a:t>
            </a:r>
            <a:r>
              <a:rPr lang="is-IS" sz="2800" dirty="0" err="1" smtClean="0"/>
              <a:t>domestic</a:t>
            </a:r>
            <a:r>
              <a:rPr lang="is-IS" sz="2800" dirty="0" smtClean="0"/>
              <a:t> </a:t>
            </a:r>
            <a:r>
              <a:rPr lang="is-IS" sz="2800" dirty="0" err="1" smtClean="0"/>
              <a:t>real</a:t>
            </a:r>
            <a:r>
              <a:rPr lang="is-IS" sz="2800" dirty="0" smtClean="0"/>
              <a:t> </a:t>
            </a:r>
            <a:r>
              <a:rPr lang="is-IS" sz="2800" dirty="0" err="1" smtClean="0"/>
              <a:t>economy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378" y="1211943"/>
            <a:ext cx="4102269" cy="4937352"/>
          </a:xfrm>
        </p:spPr>
      </p:pic>
    </p:spTree>
    <p:extLst>
      <p:ext uri="{BB962C8B-B14F-4D97-AF65-F5344CB8AC3E}">
        <p14:creationId xmlns:p14="http://schemas.microsoft.com/office/powerpoint/2010/main" val="307728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</a:t>
            </a:r>
            <a:r>
              <a:rPr lang="is-IS" sz="2800" dirty="0" err="1" smtClean="0"/>
              <a:t>The</a:t>
            </a:r>
            <a:r>
              <a:rPr lang="is-IS" sz="2800" dirty="0" smtClean="0"/>
              <a:t> </a:t>
            </a:r>
            <a:r>
              <a:rPr lang="is-IS" sz="2800" dirty="0" err="1" smtClean="0"/>
              <a:t>domestic</a:t>
            </a:r>
            <a:r>
              <a:rPr lang="is-IS" sz="2800" dirty="0" smtClean="0"/>
              <a:t> </a:t>
            </a:r>
            <a:r>
              <a:rPr lang="is-IS" sz="2800" dirty="0" err="1" smtClean="0"/>
              <a:t>real</a:t>
            </a:r>
            <a:r>
              <a:rPr lang="is-IS" sz="2800" dirty="0" smtClean="0"/>
              <a:t> </a:t>
            </a:r>
            <a:r>
              <a:rPr lang="is-IS" sz="2800" dirty="0" err="1" smtClean="0"/>
              <a:t>economy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473" y="1105271"/>
            <a:ext cx="4090078" cy="5150695"/>
          </a:xfrm>
        </p:spPr>
      </p:pic>
    </p:spTree>
    <p:extLst>
      <p:ext uri="{BB962C8B-B14F-4D97-AF65-F5344CB8AC3E}">
        <p14:creationId xmlns:p14="http://schemas.microsoft.com/office/powerpoint/2010/main" val="307728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</a:t>
            </a:r>
            <a:r>
              <a:rPr lang="is-IS" sz="2800" dirty="0" err="1" smtClean="0"/>
              <a:t>The</a:t>
            </a:r>
            <a:r>
              <a:rPr lang="is-IS" sz="2800" dirty="0" smtClean="0"/>
              <a:t> </a:t>
            </a:r>
            <a:r>
              <a:rPr lang="is-IS" sz="2800" dirty="0" err="1" smtClean="0"/>
              <a:t>domestic</a:t>
            </a:r>
            <a:r>
              <a:rPr lang="is-IS" sz="2800" dirty="0" smtClean="0"/>
              <a:t> </a:t>
            </a:r>
            <a:r>
              <a:rPr lang="is-IS" sz="2800" dirty="0" err="1" smtClean="0"/>
              <a:t>real</a:t>
            </a:r>
            <a:r>
              <a:rPr lang="is-IS" sz="2800" dirty="0" smtClean="0"/>
              <a:t> </a:t>
            </a:r>
            <a:r>
              <a:rPr lang="is-IS" sz="2800" dirty="0" err="1" smtClean="0"/>
              <a:t>economy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457" y="908050"/>
            <a:ext cx="4256111" cy="5545138"/>
          </a:xfrm>
        </p:spPr>
      </p:pic>
    </p:spTree>
    <p:extLst>
      <p:ext uri="{BB962C8B-B14F-4D97-AF65-F5344CB8AC3E}">
        <p14:creationId xmlns:p14="http://schemas.microsoft.com/office/powerpoint/2010/main" val="307728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</a:t>
            </a:r>
            <a:r>
              <a:rPr lang="is-IS" sz="2800" dirty="0" err="1" smtClean="0"/>
              <a:t>The</a:t>
            </a:r>
            <a:r>
              <a:rPr lang="is-IS" sz="2800" dirty="0" smtClean="0"/>
              <a:t> </a:t>
            </a:r>
            <a:r>
              <a:rPr lang="is-IS" sz="2800" dirty="0" err="1" smtClean="0"/>
              <a:t>domestic</a:t>
            </a:r>
            <a:r>
              <a:rPr lang="is-IS" sz="2800" dirty="0" smtClean="0"/>
              <a:t> </a:t>
            </a:r>
            <a:r>
              <a:rPr lang="is-IS" sz="2800" dirty="0" err="1" smtClean="0"/>
              <a:t>real</a:t>
            </a:r>
            <a:r>
              <a:rPr lang="is-IS" sz="2800" dirty="0" smtClean="0"/>
              <a:t> </a:t>
            </a:r>
            <a:r>
              <a:rPr lang="is-IS" sz="2800" dirty="0" err="1" smtClean="0"/>
              <a:t>economy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420" y="1373473"/>
            <a:ext cx="4352185" cy="4614291"/>
          </a:xfrm>
        </p:spPr>
      </p:pic>
    </p:spTree>
    <p:extLst>
      <p:ext uri="{BB962C8B-B14F-4D97-AF65-F5344CB8AC3E}">
        <p14:creationId xmlns:p14="http://schemas.microsoft.com/office/powerpoint/2010/main" val="307728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</a:t>
            </a:r>
            <a:r>
              <a:rPr lang="is-IS" sz="2800" dirty="0" err="1" smtClean="0"/>
              <a:t>The</a:t>
            </a:r>
            <a:r>
              <a:rPr lang="is-IS" sz="2800" dirty="0" smtClean="0"/>
              <a:t> </a:t>
            </a:r>
            <a:r>
              <a:rPr lang="is-IS" sz="2800" dirty="0" err="1" smtClean="0"/>
              <a:t>domestic</a:t>
            </a:r>
            <a:r>
              <a:rPr lang="is-IS" sz="2800" dirty="0" smtClean="0"/>
              <a:t> </a:t>
            </a:r>
            <a:r>
              <a:rPr lang="is-IS" sz="2800" dirty="0" err="1" smtClean="0"/>
              <a:t>real</a:t>
            </a:r>
            <a:r>
              <a:rPr lang="is-IS" sz="2800" dirty="0" smtClean="0"/>
              <a:t> </a:t>
            </a:r>
            <a:r>
              <a:rPr lang="is-IS" sz="2800" dirty="0" err="1" smtClean="0"/>
              <a:t>economy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990" y="1147940"/>
            <a:ext cx="4407044" cy="5065358"/>
          </a:xfrm>
        </p:spPr>
      </p:pic>
    </p:spTree>
    <p:extLst>
      <p:ext uri="{BB962C8B-B14F-4D97-AF65-F5344CB8AC3E}">
        <p14:creationId xmlns:p14="http://schemas.microsoft.com/office/powerpoint/2010/main" val="307728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</a:t>
            </a:r>
            <a:r>
              <a:rPr lang="is-IS" sz="2800" dirty="0" err="1" smtClean="0"/>
              <a:t>The</a:t>
            </a:r>
            <a:r>
              <a:rPr lang="is-IS" sz="2800" dirty="0" smtClean="0"/>
              <a:t> </a:t>
            </a:r>
            <a:r>
              <a:rPr lang="is-IS" sz="2800" dirty="0" err="1" smtClean="0"/>
              <a:t>domestic</a:t>
            </a:r>
            <a:r>
              <a:rPr lang="is-IS" sz="2800" dirty="0" smtClean="0"/>
              <a:t> </a:t>
            </a:r>
            <a:r>
              <a:rPr lang="is-IS" sz="2800" dirty="0" err="1" smtClean="0"/>
              <a:t>real</a:t>
            </a:r>
            <a:r>
              <a:rPr lang="is-IS" sz="2800" dirty="0" smtClean="0"/>
              <a:t> </a:t>
            </a:r>
            <a:r>
              <a:rPr lang="is-IS" sz="2800" dirty="0" err="1" smtClean="0"/>
              <a:t>economy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518" y="940693"/>
            <a:ext cx="4211988" cy="5479851"/>
          </a:xfrm>
        </p:spPr>
      </p:pic>
    </p:spTree>
    <p:extLst>
      <p:ext uri="{BB962C8B-B14F-4D97-AF65-F5344CB8AC3E}">
        <p14:creationId xmlns:p14="http://schemas.microsoft.com/office/powerpoint/2010/main" val="307728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</a:t>
            </a:r>
            <a:r>
              <a:rPr lang="is-IS" sz="2800" dirty="0" err="1" smtClean="0"/>
              <a:t>The</a:t>
            </a:r>
            <a:r>
              <a:rPr lang="is-IS" sz="2800" dirty="0" smtClean="0"/>
              <a:t> </a:t>
            </a:r>
            <a:r>
              <a:rPr lang="is-IS" sz="2800" dirty="0" err="1" smtClean="0"/>
              <a:t>domestic</a:t>
            </a:r>
            <a:r>
              <a:rPr lang="is-IS" sz="2800" dirty="0" smtClean="0"/>
              <a:t> </a:t>
            </a:r>
            <a:r>
              <a:rPr lang="is-IS" sz="2800" dirty="0" err="1" smtClean="0"/>
              <a:t>real</a:t>
            </a:r>
            <a:r>
              <a:rPr lang="is-IS" sz="2800" dirty="0" smtClean="0"/>
              <a:t> </a:t>
            </a:r>
            <a:r>
              <a:rPr lang="is-IS" sz="2800" dirty="0" err="1" smtClean="0"/>
              <a:t>economy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419" y="908050"/>
            <a:ext cx="3350187" cy="5545138"/>
          </a:xfrm>
        </p:spPr>
      </p:pic>
    </p:spTree>
    <p:extLst>
      <p:ext uri="{BB962C8B-B14F-4D97-AF65-F5344CB8AC3E}">
        <p14:creationId xmlns:p14="http://schemas.microsoft.com/office/powerpoint/2010/main" val="307728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</a:t>
            </a:r>
            <a:r>
              <a:rPr lang="is-IS" sz="2800" dirty="0" err="1" smtClean="0"/>
              <a:t>The</a:t>
            </a:r>
            <a:r>
              <a:rPr lang="is-IS" sz="2800" dirty="0" smtClean="0"/>
              <a:t> </a:t>
            </a:r>
            <a:r>
              <a:rPr lang="is-IS" sz="2800" dirty="0" err="1" smtClean="0"/>
              <a:t>domestic</a:t>
            </a:r>
            <a:r>
              <a:rPr lang="is-IS" sz="2800" dirty="0" smtClean="0"/>
              <a:t> </a:t>
            </a:r>
            <a:r>
              <a:rPr lang="is-IS" sz="2800" dirty="0" err="1" smtClean="0"/>
              <a:t>real</a:t>
            </a:r>
            <a:r>
              <a:rPr lang="is-IS" sz="2800" dirty="0" smtClean="0"/>
              <a:t> </a:t>
            </a:r>
            <a:r>
              <a:rPr lang="is-IS" sz="2800" dirty="0" err="1" smtClean="0"/>
              <a:t>economy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782" y="908050"/>
            <a:ext cx="3863460" cy="5545138"/>
          </a:xfrm>
        </p:spPr>
      </p:pic>
    </p:spTree>
    <p:extLst>
      <p:ext uri="{BB962C8B-B14F-4D97-AF65-F5344CB8AC3E}">
        <p14:creationId xmlns:p14="http://schemas.microsoft.com/office/powerpoint/2010/main" val="307728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</a:t>
            </a:r>
            <a:r>
              <a:rPr lang="is-IS" sz="2800" dirty="0" err="1" smtClean="0"/>
              <a:t>Economic</a:t>
            </a:r>
            <a:r>
              <a:rPr lang="is-IS" sz="2800" dirty="0" smtClean="0"/>
              <a:t> </a:t>
            </a:r>
            <a:r>
              <a:rPr lang="is-IS" sz="2800" dirty="0" err="1" smtClean="0"/>
              <a:t>outlook</a:t>
            </a:r>
            <a:r>
              <a:rPr lang="is-IS" sz="2800" dirty="0" smtClean="0"/>
              <a:t> </a:t>
            </a:r>
            <a:r>
              <a:rPr lang="is-IS" sz="2800" dirty="0" err="1" smtClean="0"/>
              <a:t>and</a:t>
            </a:r>
            <a:r>
              <a:rPr lang="is-IS" sz="2800" dirty="0" smtClean="0"/>
              <a:t> </a:t>
            </a:r>
            <a:r>
              <a:rPr lang="is-IS" sz="2800" dirty="0" err="1" smtClean="0"/>
              <a:t>key</a:t>
            </a:r>
            <a:r>
              <a:rPr lang="is-IS" sz="2800" dirty="0" smtClean="0"/>
              <a:t> </a:t>
            </a:r>
            <a:r>
              <a:rPr lang="is-IS" sz="2800" dirty="0" err="1" smtClean="0"/>
              <a:t>uncertainties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664" y="1349091"/>
            <a:ext cx="4065696" cy="4663055"/>
          </a:xfrm>
        </p:spPr>
      </p:pic>
    </p:spTree>
    <p:extLst>
      <p:ext uri="{BB962C8B-B14F-4D97-AF65-F5344CB8AC3E}">
        <p14:creationId xmlns:p14="http://schemas.microsoft.com/office/powerpoint/2010/main" val="116623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</a:t>
            </a:r>
            <a:r>
              <a:rPr lang="is-IS" sz="2800" dirty="0" err="1" smtClean="0"/>
              <a:t>The</a:t>
            </a:r>
            <a:r>
              <a:rPr lang="is-IS" sz="2800" dirty="0" smtClean="0"/>
              <a:t> </a:t>
            </a:r>
            <a:r>
              <a:rPr lang="is-IS" sz="2800" dirty="0" err="1" smtClean="0"/>
              <a:t>domestic</a:t>
            </a:r>
            <a:r>
              <a:rPr lang="is-IS" sz="2800" dirty="0" smtClean="0"/>
              <a:t> </a:t>
            </a:r>
            <a:r>
              <a:rPr lang="is-IS" sz="2800" dirty="0" err="1" smtClean="0"/>
              <a:t>real</a:t>
            </a:r>
            <a:r>
              <a:rPr lang="is-IS" sz="2800" dirty="0" smtClean="0"/>
              <a:t> </a:t>
            </a:r>
            <a:r>
              <a:rPr lang="is-IS" sz="2800" dirty="0" err="1" smtClean="0"/>
              <a:t>economy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325" y="1059555"/>
            <a:ext cx="4364375" cy="5242127"/>
          </a:xfrm>
        </p:spPr>
      </p:pic>
    </p:spTree>
    <p:extLst>
      <p:ext uri="{BB962C8B-B14F-4D97-AF65-F5344CB8AC3E}">
        <p14:creationId xmlns:p14="http://schemas.microsoft.com/office/powerpoint/2010/main" val="307728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</a:t>
            </a:r>
            <a:r>
              <a:rPr lang="is-IS" sz="2800" dirty="0" err="1" smtClean="0"/>
              <a:t>The</a:t>
            </a:r>
            <a:r>
              <a:rPr lang="is-IS" sz="2800" dirty="0" smtClean="0"/>
              <a:t> </a:t>
            </a:r>
            <a:r>
              <a:rPr lang="is-IS" sz="2800" dirty="0" err="1" smtClean="0"/>
              <a:t>domestic</a:t>
            </a:r>
            <a:r>
              <a:rPr lang="is-IS" sz="2800" dirty="0" smtClean="0"/>
              <a:t> </a:t>
            </a:r>
            <a:r>
              <a:rPr lang="is-IS" sz="2800" dirty="0" err="1" smtClean="0"/>
              <a:t>real</a:t>
            </a:r>
            <a:r>
              <a:rPr lang="is-IS" sz="2800" dirty="0" smtClean="0"/>
              <a:t> </a:t>
            </a:r>
            <a:r>
              <a:rPr lang="is-IS" sz="2800" dirty="0" err="1" smtClean="0"/>
              <a:t>economy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656" y="1102224"/>
            <a:ext cx="4449712" cy="5156790"/>
          </a:xfrm>
        </p:spPr>
      </p:pic>
    </p:spTree>
    <p:extLst>
      <p:ext uri="{BB962C8B-B14F-4D97-AF65-F5344CB8AC3E}">
        <p14:creationId xmlns:p14="http://schemas.microsoft.com/office/powerpoint/2010/main" val="307728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</a:t>
            </a:r>
            <a:r>
              <a:rPr lang="is-IS" sz="2800" dirty="0" err="1" smtClean="0"/>
              <a:t>The</a:t>
            </a:r>
            <a:r>
              <a:rPr lang="is-IS" sz="2800" dirty="0" smtClean="0"/>
              <a:t> </a:t>
            </a:r>
            <a:r>
              <a:rPr lang="is-IS" sz="2800" dirty="0" err="1" smtClean="0"/>
              <a:t>domestic</a:t>
            </a:r>
            <a:r>
              <a:rPr lang="is-IS" sz="2800" dirty="0" smtClean="0"/>
              <a:t> </a:t>
            </a:r>
            <a:r>
              <a:rPr lang="is-IS" sz="2800" dirty="0" err="1" smtClean="0"/>
              <a:t>real</a:t>
            </a:r>
            <a:r>
              <a:rPr lang="is-IS" sz="2800" dirty="0" smtClean="0"/>
              <a:t> </a:t>
            </a:r>
            <a:r>
              <a:rPr lang="is-IS" sz="2800" dirty="0" err="1" smtClean="0"/>
              <a:t>economy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661" y="1425285"/>
            <a:ext cx="4193702" cy="4510667"/>
          </a:xfrm>
        </p:spPr>
      </p:pic>
    </p:spTree>
    <p:extLst>
      <p:ext uri="{BB962C8B-B14F-4D97-AF65-F5344CB8AC3E}">
        <p14:creationId xmlns:p14="http://schemas.microsoft.com/office/powerpoint/2010/main" val="307728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</a:t>
            </a:r>
            <a:r>
              <a:rPr lang="is-IS" sz="2800" dirty="0" err="1" smtClean="0"/>
              <a:t>The</a:t>
            </a:r>
            <a:r>
              <a:rPr lang="is-IS" sz="2800" dirty="0" smtClean="0"/>
              <a:t> </a:t>
            </a:r>
            <a:r>
              <a:rPr lang="is-IS" sz="2800" dirty="0" err="1" smtClean="0"/>
              <a:t>domestic</a:t>
            </a:r>
            <a:r>
              <a:rPr lang="is-IS" sz="2800" dirty="0" smtClean="0"/>
              <a:t> </a:t>
            </a:r>
            <a:r>
              <a:rPr lang="is-IS" sz="2800" dirty="0" err="1" smtClean="0"/>
              <a:t>real</a:t>
            </a:r>
            <a:r>
              <a:rPr lang="is-IS" sz="2800" dirty="0" smtClean="0"/>
              <a:t> </a:t>
            </a:r>
            <a:r>
              <a:rPr lang="is-IS" sz="2800" dirty="0" err="1" smtClean="0"/>
              <a:t>economy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378" y="1687391"/>
            <a:ext cx="4102269" cy="3986455"/>
          </a:xfrm>
        </p:spPr>
      </p:pic>
    </p:spTree>
    <p:extLst>
      <p:ext uri="{BB962C8B-B14F-4D97-AF65-F5344CB8AC3E}">
        <p14:creationId xmlns:p14="http://schemas.microsoft.com/office/powerpoint/2010/main" val="307728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</a:t>
            </a:r>
            <a:r>
              <a:rPr lang="is-IS" sz="2800" dirty="0" err="1" smtClean="0"/>
              <a:t>The</a:t>
            </a:r>
            <a:r>
              <a:rPr lang="is-IS" sz="2800" dirty="0" smtClean="0"/>
              <a:t> </a:t>
            </a:r>
            <a:r>
              <a:rPr lang="is-IS" sz="2800" dirty="0" err="1" smtClean="0"/>
              <a:t>domestic</a:t>
            </a:r>
            <a:r>
              <a:rPr lang="is-IS" sz="2800" dirty="0" smtClean="0"/>
              <a:t> </a:t>
            </a:r>
            <a:r>
              <a:rPr lang="is-IS" sz="2800" dirty="0" err="1" smtClean="0"/>
              <a:t>real</a:t>
            </a:r>
            <a:r>
              <a:rPr lang="is-IS" sz="2800" dirty="0" smtClean="0"/>
              <a:t> </a:t>
            </a:r>
            <a:r>
              <a:rPr lang="is-IS" sz="2800" dirty="0" err="1" smtClean="0"/>
              <a:t>economy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425" y="1324709"/>
            <a:ext cx="4096174" cy="4711819"/>
          </a:xfrm>
        </p:spPr>
      </p:pic>
    </p:spTree>
    <p:extLst>
      <p:ext uri="{BB962C8B-B14F-4D97-AF65-F5344CB8AC3E}">
        <p14:creationId xmlns:p14="http://schemas.microsoft.com/office/powerpoint/2010/main" val="429013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</a:t>
            </a:r>
            <a:r>
              <a:rPr lang="is-IS" sz="2800" dirty="0" err="1" smtClean="0"/>
              <a:t>The</a:t>
            </a:r>
            <a:r>
              <a:rPr lang="is-IS" sz="2800" dirty="0" smtClean="0"/>
              <a:t> </a:t>
            </a:r>
            <a:r>
              <a:rPr lang="is-IS" sz="2800" dirty="0" err="1" smtClean="0"/>
              <a:t>domestic</a:t>
            </a:r>
            <a:r>
              <a:rPr lang="is-IS" sz="2800" dirty="0" smtClean="0"/>
              <a:t> </a:t>
            </a:r>
            <a:r>
              <a:rPr lang="is-IS" sz="2800" dirty="0" err="1" smtClean="0"/>
              <a:t>real</a:t>
            </a:r>
            <a:r>
              <a:rPr lang="is-IS" sz="2800" dirty="0" smtClean="0"/>
              <a:t> </a:t>
            </a:r>
            <a:r>
              <a:rPr lang="is-IS" sz="2800" dirty="0" err="1" smtClean="0"/>
              <a:t>economy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333" y="1181465"/>
            <a:ext cx="3980359" cy="4998307"/>
          </a:xfrm>
        </p:spPr>
      </p:pic>
    </p:spTree>
    <p:extLst>
      <p:ext uri="{BB962C8B-B14F-4D97-AF65-F5344CB8AC3E}">
        <p14:creationId xmlns:p14="http://schemas.microsoft.com/office/powerpoint/2010/main" val="429013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</a:t>
            </a:r>
            <a:r>
              <a:rPr lang="is-IS" sz="2800" dirty="0" err="1" smtClean="0"/>
              <a:t>The</a:t>
            </a:r>
            <a:r>
              <a:rPr lang="is-IS" sz="2800" dirty="0" smtClean="0"/>
              <a:t> </a:t>
            </a:r>
            <a:r>
              <a:rPr lang="is-IS" sz="2800" dirty="0" err="1" smtClean="0"/>
              <a:t>domestic</a:t>
            </a:r>
            <a:r>
              <a:rPr lang="is-IS" sz="2800" dirty="0" smtClean="0"/>
              <a:t> </a:t>
            </a:r>
            <a:r>
              <a:rPr lang="is-IS" sz="2800" dirty="0" err="1" smtClean="0"/>
              <a:t>real</a:t>
            </a:r>
            <a:r>
              <a:rPr lang="is-IS" sz="2800" dirty="0" smtClean="0"/>
              <a:t> </a:t>
            </a:r>
            <a:r>
              <a:rPr lang="is-IS" sz="2800" dirty="0" err="1" smtClean="0"/>
              <a:t>economy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449" y="908050"/>
            <a:ext cx="4222127" cy="5545138"/>
          </a:xfrm>
        </p:spPr>
      </p:pic>
    </p:spTree>
    <p:extLst>
      <p:ext uri="{BB962C8B-B14F-4D97-AF65-F5344CB8AC3E}">
        <p14:creationId xmlns:p14="http://schemas.microsoft.com/office/powerpoint/2010/main" val="429013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</a:t>
            </a:r>
            <a:r>
              <a:rPr lang="is-IS" sz="2800" dirty="0" err="1" smtClean="0"/>
              <a:t>The</a:t>
            </a:r>
            <a:r>
              <a:rPr lang="is-IS" sz="2800" dirty="0" smtClean="0"/>
              <a:t> </a:t>
            </a:r>
            <a:r>
              <a:rPr lang="is-IS" sz="2800" dirty="0" err="1" smtClean="0"/>
              <a:t>domestic</a:t>
            </a:r>
            <a:r>
              <a:rPr lang="is-IS" sz="2800" dirty="0" smtClean="0"/>
              <a:t> </a:t>
            </a:r>
            <a:r>
              <a:rPr lang="is-IS" sz="2800" dirty="0" err="1" smtClean="0"/>
              <a:t>real</a:t>
            </a:r>
            <a:r>
              <a:rPr lang="is-IS" sz="2800" dirty="0" smtClean="0"/>
              <a:t> </a:t>
            </a:r>
            <a:r>
              <a:rPr lang="is-IS" sz="2800" dirty="0" err="1" smtClean="0"/>
              <a:t>economy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139" y="1428333"/>
            <a:ext cx="4132747" cy="4504572"/>
          </a:xfrm>
        </p:spPr>
      </p:pic>
    </p:spTree>
    <p:extLst>
      <p:ext uri="{BB962C8B-B14F-4D97-AF65-F5344CB8AC3E}">
        <p14:creationId xmlns:p14="http://schemas.microsoft.com/office/powerpoint/2010/main" val="4538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</a:t>
            </a:r>
            <a:r>
              <a:rPr lang="is-IS" sz="2800" dirty="0" err="1" smtClean="0"/>
              <a:t>The</a:t>
            </a:r>
            <a:r>
              <a:rPr lang="is-IS" sz="2800" dirty="0" smtClean="0"/>
              <a:t> </a:t>
            </a:r>
            <a:r>
              <a:rPr lang="is-IS" sz="2800" dirty="0" err="1" smtClean="0"/>
              <a:t>domestic</a:t>
            </a:r>
            <a:r>
              <a:rPr lang="is-IS" sz="2800" dirty="0" smtClean="0"/>
              <a:t> </a:t>
            </a:r>
            <a:r>
              <a:rPr lang="is-IS" sz="2800" dirty="0" err="1" smtClean="0"/>
              <a:t>real</a:t>
            </a:r>
            <a:r>
              <a:rPr lang="is-IS" sz="2800" dirty="0" smtClean="0"/>
              <a:t> </a:t>
            </a:r>
            <a:r>
              <a:rPr lang="is-IS" sz="2800" dirty="0" err="1" smtClean="0"/>
              <a:t>economy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712" y="1150988"/>
            <a:ext cx="4059601" cy="5059262"/>
          </a:xfrm>
        </p:spPr>
      </p:pic>
    </p:spTree>
    <p:extLst>
      <p:ext uri="{BB962C8B-B14F-4D97-AF65-F5344CB8AC3E}">
        <p14:creationId xmlns:p14="http://schemas.microsoft.com/office/powerpoint/2010/main" val="4538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</a:t>
            </a:r>
            <a:r>
              <a:rPr lang="is-IS" sz="2800" dirty="0" err="1" smtClean="0"/>
              <a:t>The</a:t>
            </a:r>
            <a:r>
              <a:rPr lang="is-IS" sz="2800" dirty="0" smtClean="0"/>
              <a:t> </a:t>
            </a:r>
            <a:r>
              <a:rPr lang="is-IS" sz="2800" dirty="0" err="1" smtClean="0"/>
              <a:t>domestic</a:t>
            </a:r>
            <a:r>
              <a:rPr lang="is-IS" sz="2800" dirty="0" smtClean="0"/>
              <a:t> </a:t>
            </a:r>
            <a:r>
              <a:rPr lang="is-IS" sz="2800" dirty="0" err="1" smtClean="0"/>
              <a:t>real</a:t>
            </a:r>
            <a:r>
              <a:rPr lang="is-IS" sz="2800" dirty="0" smtClean="0"/>
              <a:t> </a:t>
            </a:r>
            <a:r>
              <a:rPr lang="is-IS" sz="2800" dirty="0" err="1" smtClean="0"/>
              <a:t>economy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858" y="1047364"/>
            <a:ext cx="3913309" cy="5266509"/>
          </a:xfrm>
        </p:spPr>
      </p:pic>
    </p:spTree>
    <p:extLst>
      <p:ext uri="{BB962C8B-B14F-4D97-AF65-F5344CB8AC3E}">
        <p14:creationId xmlns:p14="http://schemas.microsoft.com/office/powerpoint/2010/main" val="4538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</a:t>
            </a:r>
            <a:r>
              <a:rPr lang="is-IS" sz="2800" dirty="0" err="1" smtClean="0"/>
              <a:t>Economic</a:t>
            </a:r>
            <a:r>
              <a:rPr lang="is-IS" sz="2800" dirty="0" smtClean="0"/>
              <a:t> </a:t>
            </a:r>
            <a:r>
              <a:rPr lang="is-IS" sz="2800" dirty="0" err="1" smtClean="0"/>
              <a:t>outlook</a:t>
            </a:r>
            <a:r>
              <a:rPr lang="is-IS" sz="2800" dirty="0" smtClean="0"/>
              <a:t> </a:t>
            </a:r>
            <a:r>
              <a:rPr lang="is-IS" sz="2800" dirty="0" err="1" smtClean="0"/>
              <a:t>and</a:t>
            </a:r>
            <a:r>
              <a:rPr lang="is-IS" sz="2800" dirty="0" smtClean="0"/>
              <a:t> </a:t>
            </a:r>
            <a:r>
              <a:rPr lang="is-IS" sz="2800" dirty="0" err="1" smtClean="0"/>
              <a:t>key</a:t>
            </a:r>
            <a:r>
              <a:rPr lang="is-IS" sz="2800" dirty="0" smtClean="0"/>
              <a:t> </a:t>
            </a:r>
            <a:r>
              <a:rPr lang="is-IS" sz="2800" dirty="0" err="1" smtClean="0"/>
              <a:t>uncertainties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142" y="1221086"/>
            <a:ext cx="4004741" cy="4919066"/>
          </a:xfrm>
        </p:spPr>
      </p:pic>
    </p:spTree>
    <p:extLst>
      <p:ext uri="{BB962C8B-B14F-4D97-AF65-F5344CB8AC3E}">
        <p14:creationId xmlns:p14="http://schemas.microsoft.com/office/powerpoint/2010/main" val="116623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</a:t>
            </a:r>
            <a:r>
              <a:rPr lang="is-IS" sz="2800" dirty="0" err="1" smtClean="0"/>
              <a:t>The</a:t>
            </a:r>
            <a:r>
              <a:rPr lang="is-IS" sz="2800" dirty="0" smtClean="0"/>
              <a:t> </a:t>
            </a:r>
            <a:r>
              <a:rPr lang="is-IS" sz="2800" dirty="0" err="1" smtClean="0"/>
              <a:t>domestic</a:t>
            </a:r>
            <a:r>
              <a:rPr lang="is-IS" sz="2800" dirty="0" smtClean="0"/>
              <a:t> </a:t>
            </a:r>
            <a:r>
              <a:rPr lang="is-IS" sz="2800" dirty="0" err="1" smtClean="0"/>
              <a:t>real</a:t>
            </a:r>
            <a:r>
              <a:rPr lang="is-IS" sz="2800" dirty="0" smtClean="0"/>
              <a:t> </a:t>
            </a:r>
            <a:r>
              <a:rPr lang="is-IS" sz="2800" dirty="0" err="1" smtClean="0"/>
              <a:t>economy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810" y="1074794"/>
            <a:ext cx="3919404" cy="5211650"/>
          </a:xfrm>
        </p:spPr>
      </p:pic>
    </p:spTree>
    <p:extLst>
      <p:ext uri="{BB962C8B-B14F-4D97-AF65-F5344CB8AC3E}">
        <p14:creationId xmlns:p14="http://schemas.microsoft.com/office/powerpoint/2010/main" val="4538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</a:t>
            </a:r>
            <a:r>
              <a:rPr lang="is-IS" sz="2800" dirty="0" err="1" smtClean="0"/>
              <a:t>The</a:t>
            </a:r>
            <a:r>
              <a:rPr lang="is-IS" sz="2800" dirty="0" smtClean="0"/>
              <a:t> </a:t>
            </a:r>
            <a:r>
              <a:rPr lang="is-IS" sz="2800" dirty="0" err="1" smtClean="0"/>
              <a:t>domestic</a:t>
            </a:r>
            <a:r>
              <a:rPr lang="is-IS" sz="2800" dirty="0" smtClean="0"/>
              <a:t> </a:t>
            </a:r>
            <a:r>
              <a:rPr lang="is-IS" sz="2800" dirty="0" err="1" smtClean="0"/>
              <a:t>real</a:t>
            </a:r>
            <a:r>
              <a:rPr lang="is-IS" sz="2800" dirty="0" smtClean="0"/>
              <a:t> </a:t>
            </a:r>
            <a:r>
              <a:rPr lang="is-IS" sz="2800" dirty="0" err="1" smtClean="0"/>
              <a:t>economy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142" y="1080889"/>
            <a:ext cx="4004741" cy="5199459"/>
          </a:xfrm>
        </p:spPr>
      </p:pic>
    </p:spTree>
    <p:extLst>
      <p:ext uri="{BB962C8B-B14F-4D97-AF65-F5344CB8AC3E}">
        <p14:creationId xmlns:p14="http://schemas.microsoft.com/office/powerpoint/2010/main" val="110944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</a:t>
            </a:r>
            <a:r>
              <a:rPr lang="is-IS" sz="2800" dirty="0" err="1" smtClean="0"/>
              <a:t>The</a:t>
            </a:r>
            <a:r>
              <a:rPr lang="is-IS" sz="2800" dirty="0" smtClean="0"/>
              <a:t> </a:t>
            </a:r>
            <a:r>
              <a:rPr lang="is-IS" sz="2800" dirty="0" err="1" smtClean="0"/>
              <a:t>domestic</a:t>
            </a:r>
            <a:r>
              <a:rPr lang="is-IS" sz="2800" dirty="0" smtClean="0"/>
              <a:t> </a:t>
            </a:r>
            <a:r>
              <a:rPr lang="is-IS" sz="2800" dirty="0" err="1" smtClean="0"/>
              <a:t>real</a:t>
            </a:r>
            <a:r>
              <a:rPr lang="is-IS" sz="2800" dirty="0" smtClean="0"/>
              <a:t> </a:t>
            </a:r>
            <a:r>
              <a:rPr lang="is-IS" sz="2800" dirty="0" err="1" smtClean="0"/>
              <a:t>economy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285" y="1425285"/>
            <a:ext cx="3986455" cy="4510667"/>
          </a:xfrm>
        </p:spPr>
      </p:pic>
    </p:spTree>
    <p:extLst>
      <p:ext uri="{BB962C8B-B14F-4D97-AF65-F5344CB8AC3E}">
        <p14:creationId xmlns:p14="http://schemas.microsoft.com/office/powerpoint/2010/main" val="4538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</a:t>
            </a:r>
            <a:r>
              <a:rPr lang="is-IS" sz="2800" dirty="0" err="1" smtClean="0"/>
              <a:t>The</a:t>
            </a:r>
            <a:r>
              <a:rPr lang="is-IS" sz="2800" dirty="0" smtClean="0"/>
              <a:t> </a:t>
            </a:r>
            <a:r>
              <a:rPr lang="is-IS" sz="2800" dirty="0" err="1" smtClean="0"/>
              <a:t>domestic</a:t>
            </a:r>
            <a:r>
              <a:rPr lang="is-IS" sz="2800" dirty="0" smtClean="0"/>
              <a:t> </a:t>
            </a:r>
            <a:r>
              <a:rPr lang="is-IS" sz="2800" dirty="0" err="1" smtClean="0"/>
              <a:t>real</a:t>
            </a:r>
            <a:r>
              <a:rPr lang="is-IS" sz="2800" dirty="0" smtClean="0"/>
              <a:t> </a:t>
            </a:r>
            <a:r>
              <a:rPr lang="is-IS" sz="2800" dirty="0" err="1" smtClean="0"/>
              <a:t>economy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279" y="1074794"/>
            <a:ext cx="4242466" cy="5211650"/>
          </a:xfrm>
        </p:spPr>
      </p:pic>
    </p:spTree>
    <p:extLst>
      <p:ext uri="{BB962C8B-B14F-4D97-AF65-F5344CB8AC3E}">
        <p14:creationId xmlns:p14="http://schemas.microsoft.com/office/powerpoint/2010/main" val="110944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</a:t>
            </a:r>
            <a:r>
              <a:rPr lang="is-IS" sz="2800" dirty="0" err="1" smtClean="0"/>
              <a:t>The</a:t>
            </a:r>
            <a:r>
              <a:rPr lang="is-IS" sz="2800" dirty="0" smtClean="0"/>
              <a:t> </a:t>
            </a:r>
            <a:r>
              <a:rPr lang="is-IS" sz="2800" dirty="0" err="1" smtClean="0"/>
              <a:t>domestic</a:t>
            </a:r>
            <a:r>
              <a:rPr lang="is-IS" sz="2800" dirty="0" smtClean="0"/>
              <a:t> </a:t>
            </a:r>
            <a:r>
              <a:rPr lang="is-IS" sz="2800" dirty="0" err="1" smtClean="0"/>
              <a:t>real</a:t>
            </a:r>
            <a:r>
              <a:rPr lang="is-IS" sz="2800" dirty="0" smtClean="0"/>
              <a:t> </a:t>
            </a:r>
            <a:r>
              <a:rPr lang="is-IS" sz="2800" dirty="0" err="1" smtClean="0"/>
              <a:t>economy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330" y="1446619"/>
            <a:ext cx="4108365" cy="4467999"/>
          </a:xfrm>
        </p:spPr>
      </p:pic>
    </p:spTree>
    <p:extLst>
      <p:ext uri="{BB962C8B-B14F-4D97-AF65-F5344CB8AC3E}">
        <p14:creationId xmlns:p14="http://schemas.microsoft.com/office/powerpoint/2010/main" val="162529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 </a:t>
            </a:r>
            <a:r>
              <a:rPr lang="is-IS" sz="2800" dirty="0" err="1" smtClean="0"/>
              <a:t>Inflation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142" y="1193656"/>
            <a:ext cx="4004741" cy="4973925"/>
          </a:xfrm>
        </p:spPr>
      </p:pic>
    </p:spTree>
    <p:extLst>
      <p:ext uri="{BB962C8B-B14F-4D97-AF65-F5344CB8AC3E}">
        <p14:creationId xmlns:p14="http://schemas.microsoft.com/office/powerpoint/2010/main" val="396867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 </a:t>
            </a:r>
            <a:r>
              <a:rPr lang="is-IS" sz="2800" dirty="0" err="1" smtClean="0"/>
              <a:t>Inflation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706" y="1062603"/>
            <a:ext cx="4315612" cy="5236031"/>
          </a:xfrm>
        </p:spPr>
      </p:pic>
    </p:spTree>
    <p:extLst>
      <p:ext uri="{BB962C8B-B14F-4D97-AF65-F5344CB8AC3E}">
        <p14:creationId xmlns:p14="http://schemas.microsoft.com/office/powerpoint/2010/main" val="53524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 </a:t>
            </a:r>
            <a:r>
              <a:rPr lang="is-IS" sz="2800" dirty="0" err="1" smtClean="0"/>
              <a:t>Inflation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058" y="908050"/>
            <a:ext cx="3508908" cy="5545138"/>
          </a:xfrm>
        </p:spPr>
      </p:pic>
    </p:spTree>
    <p:extLst>
      <p:ext uri="{BB962C8B-B14F-4D97-AF65-F5344CB8AC3E}">
        <p14:creationId xmlns:p14="http://schemas.microsoft.com/office/powerpoint/2010/main" val="319600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 </a:t>
            </a:r>
            <a:r>
              <a:rPr lang="is-IS" sz="2800" dirty="0" err="1" smtClean="0"/>
              <a:t>Inflation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664" y="1446619"/>
            <a:ext cx="4065696" cy="4467999"/>
          </a:xfrm>
        </p:spPr>
      </p:pic>
    </p:spTree>
    <p:extLst>
      <p:ext uri="{BB962C8B-B14F-4D97-AF65-F5344CB8AC3E}">
        <p14:creationId xmlns:p14="http://schemas.microsoft.com/office/powerpoint/2010/main" val="319600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 </a:t>
            </a:r>
            <a:r>
              <a:rPr lang="is-IS" sz="2800" dirty="0" err="1" smtClean="0"/>
              <a:t>Inflation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425" y="1123558"/>
            <a:ext cx="4096174" cy="5114122"/>
          </a:xfrm>
        </p:spPr>
      </p:pic>
    </p:spTree>
    <p:extLst>
      <p:ext uri="{BB962C8B-B14F-4D97-AF65-F5344CB8AC3E}">
        <p14:creationId xmlns:p14="http://schemas.microsoft.com/office/powerpoint/2010/main" val="319600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</a:t>
            </a:r>
            <a:r>
              <a:rPr lang="is-IS" sz="2800" dirty="0" err="1" smtClean="0"/>
              <a:t>Economic</a:t>
            </a:r>
            <a:r>
              <a:rPr lang="is-IS" sz="2800" dirty="0" smtClean="0"/>
              <a:t> </a:t>
            </a:r>
            <a:r>
              <a:rPr lang="is-IS" sz="2800" dirty="0" err="1" smtClean="0"/>
              <a:t>outlook</a:t>
            </a:r>
            <a:r>
              <a:rPr lang="is-IS" sz="2800" dirty="0" smtClean="0"/>
              <a:t> </a:t>
            </a:r>
            <a:r>
              <a:rPr lang="is-IS" sz="2800" dirty="0" err="1" smtClean="0"/>
              <a:t>and</a:t>
            </a:r>
            <a:r>
              <a:rPr lang="is-IS" sz="2800" dirty="0" smtClean="0"/>
              <a:t> </a:t>
            </a:r>
            <a:r>
              <a:rPr lang="is-IS" sz="2800" dirty="0" err="1" smtClean="0"/>
              <a:t>key</a:t>
            </a:r>
            <a:r>
              <a:rPr lang="is-IS" sz="2800" dirty="0" smtClean="0"/>
              <a:t> </a:t>
            </a:r>
            <a:r>
              <a:rPr lang="is-IS" sz="2800" dirty="0" err="1" smtClean="0"/>
              <a:t>uncertainties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948" y="1218038"/>
            <a:ext cx="4157129" cy="4925161"/>
          </a:xfrm>
        </p:spPr>
      </p:pic>
    </p:spTree>
    <p:extLst>
      <p:ext uri="{BB962C8B-B14F-4D97-AF65-F5344CB8AC3E}">
        <p14:creationId xmlns:p14="http://schemas.microsoft.com/office/powerpoint/2010/main" val="116623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 </a:t>
            </a:r>
            <a:r>
              <a:rPr lang="is-IS" sz="2800" dirty="0" err="1" smtClean="0"/>
              <a:t>Inflation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279" y="1068698"/>
            <a:ext cx="4242466" cy="5223841"/>
          </a:xfrm>
        </p:spPr>
      </p:pic>
    </p:spTree>
    <p:extLst>
      <p:ext uri="{BB962C8B-B14F-4D97-AF65-F5344CB8AC3E}">
        <p14:creationId xmlns:p14="http://schemas.microsoft.com/office/powerpoint/2010/main" val="319600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 </a:t>
            </a:r>
            <a:r>
              <a:rPr lang="is-IS" sz="2800" dirty="0" err="1" smtClean="0"/>
              <a:t>Inflation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628" y="908050"/>
            <a:ext cx="3815769" cy="5545138"/>
          </a:xfrm>
        </p:spPr>
      </p:pic>
    </p:spTree>
    <p:extLst>
      <p:ext uri="{BB962C8B-B14F-4D97-AF65-F5344CB8AC3E}">
        <p14:creationId xmlns:p14="http://schemas.microsoft.com/office/powerpoint/2010/main" val="319600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 </a:t>
            </a:r>
            <a:r>
              <a:rPr lang="is-IS" sz="2800" dirty="0" err="1" smtClean="0"/>
              <a:t>Inflation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375" y="1272898"/>
            <a:ext cx="4230275" cy="4815442"/>
          </a:xfrm>
        </p:spPr>
      </p:pic>
    </p:spTree>
    <p:extLst>
      <p:ext uri="{BB962C8B-B14F-4D97-AF65-F5344CB8AC3E}">
        <p14:creationId xmlns:p14="http://schemas.microsoft.com/office/powerpoint/2010/main" val="319600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 </a:t>
            </a:r>
            <a:r>
              <a:rPr lang="is-IS" sz="2800" dirty="0" err="1" smtClean="0"/>
              <a:t>Inflation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998" y="968123"/>
            <a:ext cx="4023028" cy="5424992"/>
          </a:xfrm>
        </p:spPr>
      </p:pic>
    </p:spTree>
    <p:extLst>
      <p:ext uri="{BB962C8B-B14F-4D97-AF65-F5344CB8AC3E}">
        <p14:creationId xmlns:p14="http://schemas.microsoft.com/office/powerpoint/2010/main" val="53524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 </a:t>
            </a:r>
            <a:r>
              <a:rPr lang="is-IS" sz="2800" dirty="0" err="1" smtClean="0"/>
              <a:t>Inflation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810" y="919359"/>
            <a:ext cx="3919404" cy="5522520"/>
          </a:xfrm>
        </p:spPr>
      </p:pic>
    </p:spTree>
    <p:extLst>
      <p:ext uri="{BB962C8B-B14F-4D97-AF65-F5344CB8AC3E}">
        <p14:creationId xmlns:p14="http://schemas.microsoft.com/office/powerpoint/2010/main" val="212010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 </a:t>
            </a:r>
            <a:r>
              <a:rPr lang="is-IS" sz="2800" dirty="0" err="1" smtClean="0"/>
              <a:t>Inflation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648" y="908050"/>
            <a:ext cx="3725729" cy="5545138"/>
          </a:xfrm>
        </p:spPr>
      </p:pic>
    </p:spTree>
    <p:extLst>
      <p:ext uri="{BB962C8B-B14F-4D97-AF65-F5344CB8AC3E}">
        <p14:creationId xmlns:p14="http://schemas.microsoft.com/office/powerpoint/2010/main" val="212010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Box I New </a:t>
            </a:r>
            <a:r>
              <a:rPr lang="is-IS" sz="2800" dirty="0" err="1" smtClean="0"/>
              <a:t>national</a:t>
            </a:r>
            <a:r>
              <a:rPr lang="is-IS" sz="2800" dirty="0" smtClean="0"/>
              <a:t> </a:t>
            </a:r>
            <a:r>
              <a:rPr lang="is-IS" sz="2800" dirty="0" err="1" smtClean="0"/>
              <a:t>accounts</a:t>
            </a:r>
            <a:r>
              <a:rPr lang="is-IS" sz="2800" dirty="0" smtClean="0"/>
              <a:t> </a:t>
            </a:r>
            <a:r>
              <a:rPr lang="is-IS" sz="2800" dirty="0" err="1" smtClean="0"/>
              <a:t>standards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532" y="908050"/>
            <a:ext cx="3883960" cy="5545138"/>
          </a:xfrm>
        </p:spPr>
      </p:pic>
    </p:spTree>
    <p:extLst>
      <p:ext uri="{BB962C8B-B14F-4D97-AF65-F5344CB8AC3E}">
        <p14:creationId xmlns:p14="http://schemas.microsoft.com/office/powerpoint/2010/main" val="53524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Box I New </a:t>
            </a:r>
            <a:r>
              <a:rPr lang="is-IS" sz="2800" dirty="0" err="1" smtClean="0"/>
              <a:t>national</a:t>
            </a:r>
            <a:r>
              <a:rPr lang="is-IS" sz="2800" dirty="0" smtClean="0"/>
              <a:t> </a:t>
            </a:r>
            <a:r>
              <a:rPr lang="is-IS" sz="2800" dirty="0" err="1" smtClean="0"/>
              <a:t>accounts</a:t>
            </a:r>
            <a:r>
              <a:rPr lang="is-IS" sz="2800" dirty="0" smtClean="0"/>
              <a:t> </a:t>
            </a:r>
            <a:r>
              <a:rPr lang="is-IS" sz="2800" dirty="0" err="1" smtClean="0"/>
              <a:t>standards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656" y="980314"/>
            <a:ext cx="4449712" cy="5400610"/>
          </a:xfrm>
        </p:spPr>
      </p:pic>
    </p:spTree>
    <p:extLst>
      <p:ext uri="{BB962C8B-B14F-4D97-AF65-F5344CB8AC3E}">
        <p14:creationId xmlns:p14="http://schemas.microsoft.com/office/powerpoint/2010/main" val="365507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Box I New </a:t>
            </a:r>
            <a:r>
              <a:rPr lang="is-IS" sz="2800" dirty="0" err="1" smtClean="0"/>
              <a:t>national</a:t>
            </a:r>
            <a:r>
              <a:rPr lang="is-IS" sz="2800" dirty="0" smtClean="0"/>
              <a:t> </a:t>
            </a:r>
            <a:r>
              <a:rPr lang="is-IS" sz="2800" dirty="0" err="1" smtClean="0"/>
              <a:t>accounts</a:t>
            </a:r>
            <a:r>
              <a:rPr lang="is-IS" sz="2800" dirty="0" smtClean="0"/>
              <a:t> </a:t>
            </a:r>
            <a:r>
              <a:rPr lang="is-IS" sz="2800" dirty="0" err="1" smtClean="0"/>
              <a:t>standards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473" y="1373473"/>
            <a:ext cx="4090078" cy="4614291"/>
          </a:xfrm>
        </p:spPr>
      </p:pic>
    </p:spTree>
    <p:extLst>
      <p:ext uri="{BB962C8B-B14F-4D97-AF65-F5344CB8AC3E}">
        <p14:creationId xmlns:p14="http://schemas.microsoft.com/office/powerpoint/2010/main" val="365507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Box I New </a:t>
            </a:r>
            <a:r>
              <a:rPr lang="is-IS" sz="2800" dirty="0" err="1" smtClean="0"/>
              <a:t>national</a:t>
            </a:r>
            <a:r>
              <a:rPr lang="is-IS" sz="2800" dirty="0" smtClean="0"/>
              <a:t> </a:t>
            </a:r>
            <a:r>
              <a:rPr lang="is-IS" sz="2800" dirty="0" err="1" smtClean="0"/>
              <a:t>accounts</a:t>
            </a:r>
            <a:r>
              <a:rPr lang="is-IS" sz="2800" dirty="0" smtClean="0"/>
              <a:t> </a:t>
            </a:r>
            <a:r>
              <a:rPr lang="is-IS" sz="2800" dirty="0" err="1" smtClean="0"/>
              <a:t>standards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142" y="1480145"/>
            <a:ext cx="4004741" cy="4400948"/>
          </a:xfrm>
        </p:spPr>
      </p:pic>
    </p:spTree>
    <p:extLst>
      <p:ext uri="{BB962C8B-B14F-4D97-AF65-F5344CB8AC3E}">
        <p14:creationId xmlns:p14="http://schemas.microsoft.com/office/powerpoint/2010/main" val="346025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</a:t>
            </a:r>
            <a:r>
              <a:rPr lang="is-IS" sz="2800" dirty="0" err="1" smtClean="0"/>
              <a:t>Economic</a:t>
            </a:r>
            <a:r>
              <a:rPr lang="is-IS" sz="2800" dirty="0" smtClean="0"/>
              <a:t> </a:t>
            </a:r>
            <a:r>
              <a:rPr lang="is-IS" sz="2800" dirty="0" err="1" smtClean="0"/>
              <a:t>outlook</a:t>
            </a:r>
            <a:r>
              <a:rPr lang="is-IS" sz="2800" dirty="0" smtClean="0"/>
              <a:t> </a:t>
            </a:r>
            <a:r>
              <a:rPr lang="is-IS" sz="2800" dirty="0" err="1" smtClean="0"/>
              <a:t>and</a:t>
            </a:r>
            <a:r>
              <a:rPr lang="is-IS" sz="2800" dirty="0" smtClean="0"/>
              <a:t> </a:t>
            </a:r>
            <a:r>
              <a:rPr lang="is-IS" sz="2800" dirty="0" err="1" smtClean="0"/>
              <a:t>key</a:t>
            </a:r>
            <a:r>
              <a:rPr lang="is-IS" sz="2800" dirty="0" smtClean="0"/>
              <a:t> </a:t>
            </a:r>
            <a:r>
              <a:rPr lang="is-IS" sz="2800" dirty="0" err="1" smtClean="0"/>
              <a:t>uncertainties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754" y="1120510"/>
            <a:ext cx="4309516" cy="5120217"/>
          </a:xfrm>
        </p:spPr>
      </p:pic>
    </p:spTree>
    <p:extLst>
      <p:ext uri="{BB962C8B-B14F-4D97-AF65-F5344CB8AC3E}">
        <p14:creationId xmlns:p14="http://schemas.microsoft.com/office/powerpoint/2010/main" val="116623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smtClean="0"/>
              <a:t>Box 3 </a:t>
            </a:r>
            <a:r>
              <a:rPr lang="is-IS" sz="2000" dirty="0" err="1" smtClean="0"/>
              <a:t>The</a:t>
            </a:r>
            <a:r>
              <a:rPr lang="is-IS" sz="2000" dirty="0" smtClean="0"/>
              <a:t> </a:t>
            </a:r>
            <a:r>
              <a:rPr lang="is-IS" sz="2000" dirty="0" err="1" smtClean="0"/>
              <a:t>Central</a:t>
            </a:r>
            <a:r>
              <a:rPr lang="is-IS" sz="2000" dirty="0" smtClean="0"/>
              <a:t> Bank of </a:t>
            </a:r>
            <a:r>
              <a:rPr lang="is-IS" sz="2000" dirty="0" err="1" smtClean="0"/>
              <a:t>Iceland</a:t>
            </a:r>
            <a:r>
              <a:rPr lang="is-IS" sz="2000" dirty="0" smtClean="0"/>
              <a:t> </a:t>
            </a:r>
            <a:r>
              <a:rPr lang="is-IS" sz="2000" dirty="0" err="1" smtClean="0"/>
              <a:t>forecasting</a:t>
            </a:r>
            <a:r>
              <a:rPr lang="is-IS" sz="2000" dirty="0" smtClean="0"/>
              <a:t> </a:t>
            </a:r>
            <a:r>
              <a:rPr lang="is-IS" sz="2000" dirty="0" err="1" smtClean="0"/>
              <a:t>record</a:t>
            </a:r>
            <a:endParaRPr lang="is-I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330" y="1150988"/>
            <a:ext cx="4108365" cy="5059262"/>
          </a:xfrm>
        </p:spPr>
      </p:pic>
    </p:spTree>
    <p:extLst>
      <p:ext uri="{BB962C8B-B14F-4D97-AF65-F5344CB8AC3E}">
        <p14:creationId xmlns:p14="http://schemas.microsoft.com/office/powerpoint/2010/main" val="3655072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smtClean="0"/>
              <a:t>Box 3 </a:t>
            </a:r>
            <a:r>
              <a:rPr lang="is-IS" sz="2000" dirty="0" err="1" smtClean="0"/>
              <a:t>The</a:t>
            </a:r>
            <a:r>
              <a:rPr lang="is-IS" sz="2000" dirty="0" smtClean="0"/>
              <a:t> </a:t>
            </a:r>
            <a:r>
              <a:rPr lang="is-IS" sz="2000" dirty="0" err="1" smtClean="0"/>
              <a:t>Central</a:t>
            </a:r>
            <a:r>
              <a:rPr lang="is-IS" sz="2000" dirty="0" smtClean="0"/>
              <a:t> Bank of </a:t>
            </a:r>
            <a:r>
              <a:rPr lang="is-IS" sz="2000" dirty="0" err="1" smtClean="0"/>
              <a:t>Iceland</a:t>
            </a:r>
            <a:r>
              <a:rPr lang="is-IS" sz="2000" dirty="0" smtClean="0"/>
              <a:t> </a:t>
            </a:r>
            <a:r>
              <a:rPr lang="is-IS" sz="2000" dirty="0" err="1" smtClean="0"/>
              <a:t>forecasting</a:t>
            </a:r>
            <a:r>
              <a:rPr lang="is-IS" sz="2000" dirty="0" smtClean="0"/>
              <a:t> </a:t>
            </a:r>
            <a:r>
              <a:rPr lang="is-IS" sz="2000" dirty="0" err="1" smtClean="0"/>
              <a:t>record</a:t>
            </a:r>
            <a:endParaRPr lang="is-I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425" y="1394808"/>
            <a:ext cx="4096174" cy="4571622"/>
          </a:xfrm>
        </p:spPr>
      </p:pic>
    </p:spTree>
    <p:extLst>
      <p:ext uri="{BB962C8B-B14F-4D97-AF65-F5344CB8AC3E}">
        <p14:creationId xmlns:p14="http://schemas.microsoft.com/office/powerpoint/2010/main" val="4927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smtClean="0"/>
              <a:t>Box 3 </a:t>
            </a:r>
            <a:r>
              <a:rPr lang="is-IS" sz="2000" dirty="0" err="1" smtClean="0"/>
              <a:t>The</a:t>
            </a:r>
            <a:r>
              <a:rPr lang="is-IS" sz="2000" dirty="0" smtClean="0"/>
              <a:t> </a:t>
            </a:r>
            <a:r>
              <a:rPr lang="is-IS" sz="2000" dirty="0" err="1" smtClean="0"/>
              <a:t>Central</a:t>
            </a:r>
            <a:r>
              <a:rPr lang="is-IS" sz="2000" dirty="0" smtClean="0"/>
              <a:t> Bank of </a:t>
            </a:r>
            <a:r>
              <a:rPr lang="is-IS" sz="2000" dirty="0" err="1" smtClean="0"/>
              <a:t>Iceland</a:t>
            </a:r>
            <a:r>
              <a:rPr lang="is-IS" sz="2000" dirty="0" smtClean="0"/>
              <a:t> </a:t>
            </a:r>
            <a:r>
              <a:rPr lang="is-IS" sz="2000" dirty="0" err="1" smtClean="0"/>
              <a:t>forecasting</a:t>
            </a:r>
            <a:r>
              <a:rPr lang="is-IS" sz="2000" dirty="0" smtClean="0"/>
              <a:t> </a:t>
            </a:r>
            <a:r>
              <a:rPr lang="is-IS" sz="2000" dirty="0" err="1" smtClean="0"/>
              <a:t>record</a:t>
            </a:r>
            <a:endParaRPr lang="is-I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805" y="943741"/>
            <a:ext cx="4175415" cy="5473756"/>
          </a:xfrm>
        </p:spPr>
      </p:pic>
    </p:spTree>
    <p:extLst>
      <p:ext uri="{BB962C8B-B14F-4D97-AF65-F5344CB8AC3E}">
        <p14:creationId xmlns:p14="http://schemas.microsoft.com/office/powerpoint/2010/main" val="4927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smtClean="0"/>
              <a:t>Box 3 </a:t>
            </a:r>
            <a:r>
              <a:rPr lang="is-IS" sz="2000" dirty="0" err="1" smtClean="0"/>
              <a:t>The</a:t>
            </a:r>
            <a:r>
              <a:rPr lang="is-IS" sz="2000" dirty="0" smtClean="0"/>
              <a:t> </a:t>
            </a:r>
            <a:r>
              <a:rPr lang="is-IS" sz="2000" dirty="0" err="1" smtClean="0"/>
              <a:t>Central</a:t>
            </a:r>
            <a:r>
              <a:rPr lang="is-IS" sz="2000" dirty="0" smtClean="0"/>
              <a:t> Bank of </a:t>
            </a:r>
            <a:r>
              <a:rPr lang="is-IS" sz="2000" dirty="0" err="1" smtClean="0"/>
              <a:t>Iceland</a:t>
            </a:r>
            <a:r>
              <a:rPr lang="is-IS" sz="2000" dirty="0" smtClean="0"/>
              <a:t> </a:t>
            </a:r>
            <a:r>
              <a:rPr lang="is-IS" sz="2000" dirty="0" err="1" smtClean="0"/>
              <a:t>forecasting</a:t>
            </a:r>
            <a:r>
              <a:rPr lang="is-IS" sz="2000" dirty="0" smtClean="0"/>
              <a:t> </a:t>
            </a:r>
            <a:r>
              <a:rPr lang="is-IS" sz="2000" dirty="0" err="1" smtClean="0"/>
              <a:t>record</a:t>
            </a:r>
            <a:endParaRPr lang="is-I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805" y="1044317"/>
            <a:ext cx="4175415" cy="5272604"/>
          </a:xfrm>
        </p:spPr>
      </p:pic>
    </p:spTree>
    <p:extLst>
      <p:ext uri="{BB962C8B-B14F-4D97-AF65-F5344CB8AC3E}">
        <p14:creationId xmlns:p14="http://schemas.microsoft.com/office/powerpoint/2010/main" val="4927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smtClean="0"/>
              <a:t>Box 3 </a:t>
            </a:r>
            <a:r>
              <a:rPr lang="is-IS" sz="2000" dirty="0" err="1" smtClean="0"/>
              <a:t>The</a:t>
            </a:r>
            <a:r>
              <a:rPr lang="is-IS" sz="2000" dirty="0" smtClean="0"/>
              <a:t> </a:t>
            </a:r>
            <a:r>
              <a:rPr lang="is-IS" sz="2000" dirty="0" err="1" smtClean="0"/>
              <a:t>Central</a:t>
            </a:r>
            <a:r>
              <a:rPr lang="is-IS" sz="2000" dirty="0" smtClean="0"/>
              <a:t> Bank of </a:t>
            </a:r>
            <a:r>
              <a:rPr lang="is-IS" sz="2000" dirty="0" err="1" smtClean="0"/>
              <a:t>Iceland</a:t>
            </a:r>
            <a:r>
              <a:rPr lang="is-IS" sz="2000" dirty="0" smtClean="0"/>
              <a:t> </a:t>
            </a:r>
            <a:r>
              <a:rPr lang="is-IS" sz="2000" dirty="0" err="1" smtClean="0"/>
              <a:t>forecasting</a:t>
            </a:r>
            <a:r>
              <a:rPr lang="is-IS" sz="2000" dirty="0" smtClean="0"/>
              <a:t> </a:t>
            </a:r>
            <a:r>
              <a:rPr lang="is-IS" sz="2000" dirty="0" err="1" smtClean="0"/>
              <a:t>record</a:t>
            </a:r>
            <a:endParaRPr lang="is-I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518" y="943741"/>
            <a:ext cx="4211988" cy="5473756"/>
          </a:xfrm>
        </p:spPr>
      </p:pic>
    </p:spTree>
    <p:extLst>
      <p:ext uri="{BB962C8B-B14F-4D97-AF65-F5344CB8AC3E}">
        <p14:creationId xmlns:p14="http://schemas.microsoft.com/office/powerpoint/2010/main" val="4927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smtClean="0"/>
              <a:t>Box 3 </a:t>
            </a:r>
            <a:r>
              <a:rPr lang="is-IS" sz="2000" dirty="0" err="1" smtClean="0"/>
              <a:t>The</a:t>
            </a:r>
            <a:r>
              <a:rPr lang="is-IS" sz="2000" dirty="0" smtClean="0"/>
              <a:t> </a:t>
            </a:r>
            <a:r>
              <a:rPr lang="is-IS" sz="2000" dirty="0" err="1" smtClean="0"/>
              <a:t>Central</a:t>
            </a:r>
            <a:r>
              <a:rPr lang="is-IS" sz="2000" dirty="0" smtClean="0"/>
              <a:t> Bank of </a:t>
            </a:r>
            <a:r>
              <a:rPr lang="is-IS" sz="2000" dirty="0" err="1" smtClean="0"/>
              <a:t>Iceland</a:t>
            </a:r>
            <a:r>
              <a:rPr lang="is-IS" sz="2000" dirty="0" smtClean="0"/>
              <a:t> </a:t>
            </a:r>
            <a:r>
              <a:rPr lang="is-IS" sz="2000" dirty="0" err="1" smtClean="0"/>
              <a:t>forecasting</a:t>
            </a:r>
            <a:r>
              <a:rPr lang="is-IS" sz="2000" dirty="0" smtClean="0"/>
              <a:t> </a:t>
            </a:r>
            <a:r>
              <a:rPr lang="is-IS" sz="2000" dirty="0" err="1" smtClean="0"/>
              <a:t>record</a:t>
            </a:r>
            <a:endParaRPr lang="is-IS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712" y="1202799"/>
            <a:ext cx="4059601" cy="4955639"/>
          </a:xfrm>
        </p:spPr>
      </p:pic>
    </p:spTree>
    <p:extLst>
      <p:ext uri="{BB962C8B-B14F-4D97-AF65-F5344CB8AC3E}">
        <p14:creationId xmlns:p14="http://schemas.microsoft.com/office/powerpoint/2010/main" val="4927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000" dirty="0" smtClean="0"/>
              <a:t>Box 3 </a:t>
            </a:r>
            <a:r>
              <a:rPr lang="is-IS" sz="2000" dirty="0" err="1" smtClean="0"/>
              <a:t>The</a:t>
            </a:r>
            <a:r>
              <a:rPr lang="is-IS" sz="2000" dirty="0" smtClean="0"/>
              <a:t> </a:t>
            </a:r>
            <a:r>
              <a:rPr lang="is-IS" sz="2000" dirty="0" err="1" smtClean="0"/>
              <a:t>Central</a:t>
            </a:r>
            <a:r>
              <a:rPr lang="is-IS" sz="2000" dirty="0" smtClean="0"/>
              <a:t> Bank of </a:t>
            </a:r>
            <a:r>
              <a:rPr lang="is-IS" sz="2000" dirty="0" err="1" smtClean="0"/>
              <a:t>Iceland</a:t>
            </a:r>
            <a:r>
              <a:rPr lang="is-IS" sz="2000" dirty="0" smtClean="0"/>
              <a:t> </a:t>
            </a:r>
            <a:r>
              <a:rPr lang="is-IS" sz="2000" dirty="0" err="1" smtClean="0"/>
              <a:t>forecasting</a:t>
            </a:r>
            <a:r>
              <a:rPr lang="is-IS" sz="2000" dirty="0" smtClean="0"/>
              <a:t> </a:t>
            </a:r>
            <a:r>
              <a:rPr lang="is-IS" sz="2000" dirty="0" err="1" smtClean="0"/>
              <a:t>record</a:t>
            </a:r>
            <a:endParaRPr lang="is-IS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569" y="1230229"/>
            <a:ext cx="4077887" cy="4900779"/>
          </a:xfrm>
        </p:spPr>
      </p:pic>
    </p:spTree>
    <p:extLst>
      <p:ext uri="{BB962C8B-B14F-4D97-AF65-F5344CB8AC3E}">
        <p14:creationId xmlns:p14="http://schemas.microsoft.com/office/powerpoint/2010/main" val="4927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569</Words>
  <Application>Microsoft Office PowerPoint</Application>
  <PresentationFormat>On-screen Show (4:3)</PresentationFormat>
  <Paragraphs>98</Paragraphs>
  <Slides>96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96</vt:i4>
      </vt:variant>
    </vt:vector>
  </HeadingPairs>
  <TitlesOfParts>
    <vt:vector size="98" baseType="lpstr">
      <vt:lpstr>Arial</vt:lpstr>
      <vt:lpstr>Default Design</vt:lpstr>
      <vt:lpstr>Monetary Bulletin 2014/4</vt:lpstr>
      <vt:lpstr>I Economic outlook and key uncertainties</vt:lpstr>
      <vt:lpstr>I Economic outlook and key uncertainties</vt:lpstr>
      <vt:lpstr>I Economic outlook and key uncertainties</vt:lpstr>
      <vt:lpstr>I Economic outlook and key uncertainties</vt:lpstr>
      <vt:lpstr>I Economic outlook and key uncertainties</vt:lpstr>
      <vt:lpstr>I Economic outlook and key uncertainties</vt:lpstr>
      <vt:lpstr>I Economic outlook and key uncertainties</vt:lpstr>
      <vt:lpstr>I Economic outlook and key uncertainties</vt:lpstr>
      <vt:lpstr>I Economic outlook and key uncertainties</vt:lpstr>
      <vt:lpstr>I Economic outlook and key uncertainties</vt:lpstr>
      <vt:lpstr>I Economic outlook and key uncertainties</vt:lpstr>
      <vt:lpstr>I Economic outlook and key uncertainties</vt:lpstr>
      <vt:lpstr>I Economic outlook and key uncertainties</vt:lpstr>
      <vt:lpstr>I Economic outlook and key uncertainties</vt:lpstr>
      <vt:lpstr>I Economic outlook and key uncertainties</vt:lpstr>
      <vt:lpstr>I Economic outlook and key uncertainties</vt:lpstr>
      <vt:lpstr>I Economic outlook and key uncertainties</vt:lpstr>
      <vt:lpstr>I Economic outlook and key uncertainties</vt:lpstr>
      <vt:lpstr>I Economic outlook and key uncertainties</vt:lpstr>
      <vt:lpstr>II The global economy and terms of trade</vt:lpstr>
      <vt:lpstr>II The global economy and terms of trade</vt:lpstr>
      <vt:lpstr>II The global economy and terms of trade</vt:lpstr>
      <vt:lpstr>II The global economy and terms of trade</vt:lpstr>
      <vt:lpstr>II The global economy and terms of trade</vt:lpstr>
      <vt:lpstr>II The global economy and terms of trade</vt:lpstr>
      <vt:lpstr>II The global economy and terms of trade</vt:lpstr>
      <vt:lpstr>II The global economy and terms of trade</vt:lpstr>
      <vt:lpstr>II The global economy and terms of trade</vt:lpstr>
      <vt:lpstr>II The global economy and terms of trade</vt:lpstr>
      <vt:lpstr>II The global economy and terms of trade</vt:lpstr>
      <vt:lpstr>II The global economy and terms of trade</vt:lpstr>
      <vt:lpstr>III Monetary policy and domestic financial markets</vt:lpstr>
      <vt:lpstr>III Monetary policy and domestic financial markets</vt:lpstr>
      <vt:lpstr>III Monetary policy and domestic financial markets</vt:lpstr>
      <vt:lpstr>III Monetary policy and domestic financial markets</vt:lpstr>
      <vt:lpstr>III Monetary policy and domestic financial markets</vt:lpstr>
      <vt:lpstr>III Monetary policy and domestic financial markets</vt:lpstr>
      <vt:lpstr>III Monetary policy and domestic financial markets</vt:lpstr>
      <vt:lpstr>III Monetary policy and domestic financial markets</vt:lpstr>
      <vt:lpstr>III Monetary policy and domestic financial markets</vt:lpstr>
      <vt:lpstr>III Monetary policy and domestic financial markets</vt:lpstr>
      <vt:lpstr>III Monetary policy and domestic financial markets</vt:lpstr>
      <vt:lpstr>III Monetary policy and domestic financial markets</vt:lpstr>
      <vt:lpstr>III Monetary policy and domestic financial markets</vt:lpstr>
      <vt:lpstr>III Monetary policy and domestic financial markets</vt:lpstr>
      <vt:lpstr>III Monetary policy and domestic financial markets</vt:lpstr>
      <vt:lpstr>III Monetary policy and domestic financial markets</vt:lpstr>
      <vt:lpstr>III Monetary policy and domestic financial markets</vt:lpstr>
      <vt:lpstr>IV The domestic real economy</vt:lpstr>
      <vt:lpstr>IV The domestic real economy</vt:lpstr>
      <vt:lpstr>IV The domestic real economy</vt:lpstr>
      <vt:lpstr>IV The domestic real economy</vt:lpstr>
      <vt:lpstr>IV The domestic real economy</vt:lpstr>
      <vt:lpstr>IV The domestic real economy</vt:lpstr>
      <vt:lpstr>IV The domestic real economy</vt:lpstr>
      <vt:lpstr>IV The domestic real economy</vt:lpstr>
      <vt:lpstr>IV The domestic real economy</vt:lpstr>
      <vt:lpstr>IV The domestic real economy</vt:lpstr>
      <vt:lpstr>IV The domestic real economy</vt:lpstr>
      <vt:lpstr>IV The domestic real economy</vt:lpstr>
      <vt:lpstr>IV The domestic real economy</vt:lpstr>
      <vt:lpstr>IV The domestic real economy</vt:lpstr>
      <vt:lpstr>IV The domestic real economy</vt:lpstr>
      <vt:lpstr>IV The domestic real economy</vt:lpstr>
      <vt:lpstr>IV The domestic real economy</vt:lpstr>
      <vt:lpstr>IV The domestic real economy</vt:lpstr>
      <vt:lpstr>IV The domestic real economy</vt:lpstr>
      <vt:lpstr>IV The domestic real economy</vt:lpstr>
      <vt:lpstr>IV The domestic real economy</vt:lpstr>
      <vt:lpstr>IV The domestic real economy</vt:lpstr>
      <vt:lpstr>IV The domestic real economy</vt:lpstr>
      <vt:lpstr>IV The domestic real economy</vt:lpstr>
      <vt:lpstr>IV The domestic real economy</vt:lpstr>
      <vt:lpstr>V Inflation</vt:lpstr>
      <vt:lpstr>V Inflation</vt:lpstr>
      <vt:lpstr>V Inflation</vt:lpstr>
      <vt:lpstr>V Inflation</vt:lpstr>
      <vt:lpstr>V Inflation</vt:lpstr>
      <vt:lpstr>V Inflation</vt:lpstr>
      <vt:lpstr>V Inflation</vt:lpstr>
      <vt:lpstr>V Inflation</vt:lpstr>
      <vt:lpstr>V Inflation</vt:lpstr>
      <vt:lpstr>V Inflation</vt:lpstr>
      <vt:lpstr>V Inflation</vt:lpstr>
      <vt:lpstr>Box I New national accounts standards</vt:lpstr>
      <vt:lpstr>Box I New national accounts standards</vt:lpstr>
      <vt:lpstr>Box I New national accounts standards</vt:lpstr>
      <vt:lpstr>Box I New national accounts standards</vt:lpstr>
      <vt:lpstr>Box 3 The Central Bank of Iceland forecasting record</vt:lpstr>
      <vt:lpstr>Box 3 The Central Bank of Iceland forecasting record</vt:lpstr>
      <vt:lpstr>Box 3 The Central Bank of Iceland forecasting record</vt:lpstr>
      <vt:lpstr>Box 3 The Central Bank of Iceland forecasting record</vt:lpstr>
      <vt:lpstr>Box 3 The Central Bank of Iceland forecasting record</vt:lpstr>
      <vt:lpstr>Box 3 The Central Bank of Iceland forecasting record</vt:lpstr>
      <vt:lpstr>Box 3 The Central Bank of Iceland forecasting record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2014-11-04T13:04:27Z</dcterms:created>
  <dcterms:modified xsi:type="dcterms:W3CDTF">2015-01-21T16:25:44Z</dcterms:modified>
</cp:coreProperties>
</file>