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448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45" r:id="rId36"/>
    <p:sldId id="446" r:id="rId37"/>
    <p:sldId id="447" r:id="rId38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err="1" smtClean="0"/>
              <a:t>Monetary</a:t>
            </a:r>
            <a:r>
              <a:rPr lang="is-IS" sz="3000" dirty="0" smtClean="0"/>
              <a:t> Bulletin 2013/1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 err="1"/>
              <a:t>Powerpoint</a:t>
            </a:r>
            <a:r>
              <a:rPr lang="is-IS" dirty="0"/>
              <a:t> </a:t>
            </a:r>
            <a:r>
              <a:rPr lang="is-IS" dirty="0" err="1" smtClean="0"/>
              <a:t>charts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X:\Monetary Bulletin\2013\MB_1\PNG\MB131_M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993849"/>
            <a:ext cx="4004741" cy="48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financial</a:t>
            </a:r>
            <a:r>
              <a:rPr lang="is-IS" sz="2000" dirty="0" smtClean="0"/>
              <a:t> markets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6634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X:\Monetary Bulletin\2013\MB_1\PNG\MB131_M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250" y="871939"/>
            <a:ext cx="3925500" cy="5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financial</a:t>
            </a:r>
            <a:r>
              <a:rPr lang="is-IS" sz="2000" dirty="0" smtClean="0"/>
              <a:t> markets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40746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financial</a:t>
            </a:r>
            <a:r>
              <a:rPr lang="is-IS" sz="2000" dirty="0" smtClean="0"/>
              <a:t> markets</a:t>
            </a:r>
            <a:endParaRPr lang="is-IS" sz="2000" dirty="0"/>
          </a:p>
        </p:txBody>
      </p:sp>
      <p:pic>
        <p:nvPicPr>
          <p:cNvPr id="1026" name="Picture 2" descr="X:\Monetary Bulletin\2013\MB_1\PNG\MB131_M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26" y="786602"/>
            <a:ext cx="4400948" cy="52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3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X:\Monetary Bulletin\2013\MB_1\PNG\MB131_M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22" y="1124744"/>
            <a:ext cx="4120556" cy="51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financial</a:t>
            </a:r>
            <a:r>
              <a:rPr lang="is-IS" sz="2000" dirty="0" smtClean="0"/>
              <a:t> markets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3755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  <p:pic>
        <p:nvPicPr>
          <p:cNvPr id="2050" name="Picture 2" descr="X:\Monetary Bulletin\2013\MB_1\14.02.13\MB131_M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97" y="1158427"/>
            <a:ext cx="4187606" cy="45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2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  <p:pic>
        <p:nvPicPr>
          <p:cNvPr id="3074" name="Picture 2" descr="X:\Monetary Bulletin\2013\MB_1\14.02.13\MB131_M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78" y="884130"/>
            <a:ext cx="5760244" cy="508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X:\Monetary Bulletin\2013\MB_1\PNG\MB131_M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99" y="1030422"/>
            <a:ext cx="4059601" cy="479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3229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X:\Monetary Bulletin\2013\MB_1\PNG\MB131_M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26" y="917655"/>
            <a:ext cx="4400948" cy="50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8799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  <p:pic>
        <p:nvPicPr>
          <p:cNvPr id="4098" name="Picture 2" descr="X:\Monetary Bulletin\2013\MB_1\14.02.13\MB131_M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12" y="1196752"/>
            <a:ext cx="4364375" cy="51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X:\Monetary Bulletin\2013\MB_1\PNG\MB131_M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978610"/>
            <a:ext cx="4004741" cy="49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4209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Global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affairs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external</a:t>
            </a:r>
            <a:r>
              <a:rPr lang="is-IS" sz="2000" dirty="0" smtClean="0"/>
              <a:t> </a:t>
            </a:r>
            <a:r>
              <a:rPr lang="is-IS" sz="2000" dirty="0" err="1" smtClean="0"/>
              <a:t>trade</a:t>
            </a:r>
            <a:endParaRPr lang="is-IS" sz="2000" dirty="0"/>
          </a:p>
        </p:txBody>
      </p:sp>
      <p:pic>
        <p:nvPicPr>
          <p:cNvPr id="1026" name="Picture 2" descr="X:\Monetary Bulletin\2013\MB_1\PNG\MB13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065588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  <p:pic>
        <p:nvPicPr>
          <p:cNvPr id="5122" name="Picture 2" descr="X:\Monetary Bulletin\2013\MB_1\14.02.13\MB131_M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47" y="871939"/>
            <a:ext cx="4053505" cy="51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  <p:pic>
        <p:nvPicPr>
          <p:cNvPr id="6146" name="Picture 2" descr="X:\Monetary Bulletin\2013\MB_1\14.02.13\MB131_M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08" y="902416"/>
            <a:ext cx="4083983" cy="50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X:\Monetary Bulletin\2013\MB_1\PNG\MB131_M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49" y="1173666"/>
            <a:ext cx="4193702" cy="45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9706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X:\Monetary Bulletin\2013\MB_1\PNG\MB131_M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99" y="1054804"/>
            <a:ext cx="4059601" cy="47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9399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X:\Monetary Bulletin\2013\MB_1\PNG\MB131_M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53" y="996897"/>
            <a:ext cx="4882493" cy="48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5890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X:\Monetary Bulletin\2013\MB_1\PNG\MB131_M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7" y="980728"/>
            <a:ext cx="3998646" cy="517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real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economy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529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X:\Monetary Bulletin\2013\MB_1\PNG\MB131_M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13" y="980728"/>
            <a:ext cx="4096174" cy="533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Inflation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5896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X:\Monetary Bulletin\2013\MB_1\PNG\MB131_M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980728"/>
            <a:ext cx="4004741" cy="509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Inflation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2781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X:\Monetary Bulletin\2013\MB_1\PNG\MB131_M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37" y="1124743"/>
            <a:ext cx="4297325" cy="51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Inflation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6051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X:\Monetary Bulletin\2013\MB_1\PNG\MB131_M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53" y="980728"/>
            <a:ext cx="3937691" cy="520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Inflation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771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Monetary Bulletin\2013\MB_1\PNG\MB131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4260850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Global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affairs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external</a:t>
            </a:r>
            <a:r>
              <a:rPr lang="is-IS" sz="2000" dirty="0" smtClean="0"/>
              <a:t> </a:t>
            </a:r>
            <a:r>
              <a:rPr lang="is-IS" sz="2000" dirty="0" err="1" smtClean="0"/>
              <a:t>trade</a:t>
            </a:r>
            <a:endParaRPr lang="is-I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X:\Monetary Bulletin\2013\MB_1\PNG\MB131_M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052736"/>
            <a:ext cx="4004741" cy="52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Inflation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9418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X:\Monetary Bulletin\2013\MB_1\PNG\MB131_M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16" y="1204144"/>
            <a:ext cx="3968168" cy="44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Inflation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6314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Baseline</a:t>
            </a:r>
            <a:r>
              <a:rPr lang="is-IS" sz="2000" dirty="0" smtClean="0"/>
              <a:t> </a:t>
            </a:r>
            <a:r>
              <a:rPr lang="is-IS" sz="2000" dirty="0" err="1" smtClean="0"/>
              <a:t>macroeconomic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inflation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</a:t>
            </a:r>
            <a:endParaRPr lang="is-IS" sz="2000" dirty="0"/>
          </a:p>
        </p:txBody>
      </p:sp>
      <p:pic>
        <p:nvPicPr>
          <p:cNvPr id="31746" name="Picture 2" descr="X:\Monetary Bulletin\2013\MB_1\PNG\MB131_M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910" y="1252907"/>
            <a:ext cx="4224179" cy="43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X:\Monetary Bulletin\2013\MB_1\PNG\MB131_M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56" y="1045661"/>
            <a:ext cx="4077887" cy="47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Baseline</a:t>
            </a:r>
            <a:r>
              <a:rPr lang="is-IS" sz="2000" dirty="0" smtClean="0"/>
              <a:t> </a:t>
            </a:r>
            <a:r>
              <a:rPr lang="is-IS" sz="2000" dirty="0" err="1" smtClean="0"/>
              <a:t>macroeconomic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inflation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9825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X:\Monetary Bulletin\2013\MB_1\PNG\MB131_M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34" y="1225478"/>
            <a:ext cx="4016932" cy="440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Baseline</a:t>
            </a:r>
            <a:r>
              <a:rPr lang="is-IS" sz="2000" dirty="0" smtClean="0"/>
              <a:t> </a:t>
            </a:r>
            <a:r>
              <a:rPr lang="is-IS" sz="2000" dirty="0" err="1" smtClean="0"/>
              <a:t>macroeconomic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inflation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6597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X:\Monetary Bulletin\2013\MB_1\PNG\MB131_M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97" y="1280337"/>
            <a:ext cx="4187606" cy="42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Baseline</a:t>
            </a:r>
            <a:r>
              <a:rPr lang="is-IS" sz="2000" dirty="0" smtClean="0"/>
              <a:t> </a:t>
            </a:r>
            <a:r>
              <a:rPr lang="is-IS" sz="2000" dirty="0" err="1" smtClean="0"/>
              <a:t>macroeconomic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inflation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1694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X:\Monetary Bulletin\2013\MB_1\PNG\MB131_M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12" y="1152332"/>
            <a:ext cx="4364375" cy="45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Baseline</a:t>
            </a:r>
            <a:r>
              <a:rPr lang="is-IS" sz="2000" dirty="0" smtClean="0"/>
              <a:t> </a:t>
            </a:r>
            <a:r>
              <a:rPr lang="is-IS" sz="2000" dirty="0" err="1" smtClean="0"/>
              <a:t>macroeconomic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inflation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0650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X:\Monetary Bulletin\2013\MB_1\PNG\MB131_M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63" y="1195000"/>
            <a:ext cx="3962073" cy="446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Baseline</a:t>
            </a:r>
            <a:r>
              <a:rPr lang="is-IS" sz="2000" dirty="0" smtClean="0"/>
              <a:t> </a:t>
            </a:r>
            <a:r>
              <a:rPr lang="is-IS" sz="2000" dirty="0" err="1" smtClean="0"/>
              <a:t>macroeconomic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inflation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7461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Monetary Bulletin\2013\MB_1\PNG\MB131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17" y="917655"/>
            <a:ext cx="4108365" cy="50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Global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affairs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external</a:t>
            </a:r>
            <a:r>
              <a:rPr lang="is-IS" sz="2000" dirty="0" smtClean="0"/>
              <a:t> </a:t>
            </a:r>
            <a:r>
              <a:rPr lang="is-IS" sz="2000" dirty="0" err="1" smtClean="0"/>
              <a:t>trade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8164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Monetary Bulletin\2013\MB_1\PNG\MB131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73" y="1052736"/>
            <a:ext cx="4394853" cy="544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Global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affairs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external</a:t>
            </a:r>
            <a:r>
              <a:rPr lang="is-IS" sz="2000" dirty="0" smtClean="0"/>
              <a:t> </a:t>
            </a:r>
            <a:r>
              <a:rPr lang="is-IS" sz="2000" dirty="0" err="1" smtClean="0"/>
              <a:t>trade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4696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X:\Monetary Bulletin\2013\MB_1\PNG\MB131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67" y="1196752"/>
            <a:ext cx="4242466" cy="50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Global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affairs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external</a:t>
            </a:r>
            <a:r>
              <a:rPr lang="is-IS" sz="2000" dirty="0" smtClean="0"/>
              <a:t> </a:t>
            </a:r>
            <a:r>
              <a:rPr lang="is-IS" sz="2000" dirty="0" err="1" smtClean="0"/>
              <a:t>trade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6223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X:\Monetary Bulletin\2013\MB_1\PNG\MB131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82" y="1124744"/>
            <a:ext cx="4419235" cy="531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Global</a:t>
            </a:r>
            <a:r>
              <a:rPr lang="is-IS" sz="2000" dirty="0" smtClean="0"/>
              <a:t> </a:t>
            </a:r>
            <a:r>
              <a:rPr lang="is-IS" sz="2000" dirty="0" err="1" smtClean="0"/>
              <a:t>economic</a:t>
            </a:r>
            <a:r>
              <a:rPr lang="is-IS" sz="2000" dirty="0" smtClean="0"/>
              <a:t> </a:t>
            </a:r>
            <a:r>
              <a:rPr lang="is-IS" sz="2000" dirty="0" err="1" smtClean="0"/>
              <a:t>affairs</a:t>
            </a:r>
            <a:r>
              <a:rPr lang="is-IS" sz="2000" dirty="0" smtClean="0"/>
              <a:t> </a:t>
            </a:r>
            <a:r>
              <a:rPr lang="is-IS" sz="2000" dirty="0" err="1" smtClean="0"/>
              <a:t>and</a:t>
            </a:r>
            <a:r>
              <a:rPr lang="is-IS" sz="2000" dirty="0" smtClean="0"/>
              <a:t> </a:t>
            </a:r>
            <a:r>
              <a:rPr lang="is-IS" sz="2000" dirty="0" err="1" smtClean="0"/>
              <a:t>external</a:t>
            </a:r>
            <a:r>
              <a:rPr lang="is-IS" sz="2000" dirty="0" smtClean="0"/>
              <a:t> </a:t>
            </a:r>
            <a:r>
              <a:rPr lang="is-IS" sz="2000" dirty="0" err="1" smtClean="0"/>
              <a:t>trade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35685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financial</a:t>
            </a:r>
            <a:r>
              <a:rPr lang="is-IS" sz="2000" dirty="0" smtClean="0"/>
              <a:t> markets</a:t>
            </a:r>
            <a:endParaRPr lang="is-IS" sz="2000" dirty="0"/>
          </a:p>
        </p:txBody>
      </p:sp>
      <p:pic>
        <p:nvPicPr>
          <p:cNvPr id="7170" name="Picture 2" descr="X:\Monetary Bulletin\2013\MB_1\PNG\MB131_M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81" y="1052736"/>
            <a:ext cx="4010837" cy="51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err="1" smtClean="0"/>
              <a:t>Domestic</a:t>
            </a:r>
            <a:r>
              <a:rPr lang="is-IS" sz="2000" dirty="0" smtClean="0"/>
              <a:t> </a:t>
            </a:r>
            <a:r>
              <a:rPr lang="is-IS" sz="2000" dirty="0" err="1" smtClean="0"/>
              <a:t>financial</a:t>
            </a:r>
            <a:r>
              <a:rPr lang="is-IS" sz="2000" dirty="0" smtClean="0"/>
              <a:t> markets</a:t>
            </a:r>
            <a:endParaRPr lang="is-IS" sz="2000" dirty="0"/>
          </a:p>
        </p:txBody>
      </p:sp>
      <p:pic>
        <p:nvPicPr>
          <p:cNvPr id="1026" name="Picture 2" descr="X:\Monetary Bulletin\2013\MB_1\14.02.13\MB131_M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26" y="1052736"/>
            <a:ext cx="4400948" cy="554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7710</TotalTime>
  <Words>144</Words>
  <Application>Microsoft Office PowerPoint</Application>
  <PresentationFormat>On-screen Show (4:3)</PresentationFormat>
  <Paragraphs>39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Monetary Bulletin 2013/1</vt:lpstr>
      <vt:lpstr>Global economic affairs and external trade</vt:lpstr>
      <vt:lpstr>Global economic affairs and external trade</vt:lpstr>
      <vt:lpstr>Global economic affairs and external trade</vt:lpstr>
      <vt:lpstr>Global economic affairs and external trade</vt:lpstr>
      <vt:lpstr>Global economic affairs and external trade</vt:lpstr>
      <vt:lpstr>Global economic affairs and external trade</vt:lpstr>
      <vt:lpstr>Domestic financial markets</vt:lpstr>
      <vt:lpstr>Domestic financial markets</vt:lpstr>
      <vt:lpstr>Domestic financial markets</vt:lpstr>
      <vt:lpstr>Domestic financial markets</vt:lpstr>
      <vt:lpstr>Domestic financial markets</vt:lpstr>
      <vt:lpstr>Domestic financial markets</vt:lpstr>
      <vt:lpstr>The domestic real economy</vt:lpstr>
      <vt:lpstr>The domestic real economy</vt:lpstr>
      <vt:lpstr>The domestic real economy</vt:lpstr>
      <vt:lpstr>The domestic real economy</vt:lpstr>
      <vt:lpstr>The domestic real economy</vt:lpstr>
      <vt:lpstr>The domestic real economy</vt:lpstr>
      <vt:lpstr>The domestic real economy</vt:lpstr>
      <vt:lpstr>The domestic real economy</vt:lpstr>
      <vt:lpstr>The domestic real economy</vt:lpstr>
      <vt:lpstr>The domestic real economy</vt:lpstr>
      <vt:lpstr>The domestic real economy</vt:lpstr>
      <vt:lpstr>The domestic real economy</vt:lpstr>
      <vt:lpstr>Inflation</vt:lpstr>
      <vt:lpstr>Inflation</vt:lpstr>
      <vt:lpstr>Inflation</vt:lpstr>
      <vt:lpstr>Inflation</vt:lpstr>
      <vt:lpstr>Inflation</vt:lpstr>
      <vt:lpstr>Inflation</vt:lpstr>
      <vt:lpstr>Baseline macroeconomic and inflation forecast</vt:lpstr>
      <vt:lpstr>Baseline macroeconomic and inflation forecast</vt:lpstr>
      <vt:lpstr>Baseline macroeconomic and inflation forecast</vt:lpstr>
      <vt:lpstr>Baseline macroeconomic and inflation forecast</vt:lpstr>
      <vt:lpstr>Baseline macroeconomic and inflation forecast</vt:lpstr>
      <vt:lpstr>Baseline macroeconomic and inflation forecast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Guðjón Emilsson</cp:lastModifiedBy>
  <cp:revision>155</cp:revision>
  <dcterms:created xsi:type="dcterms:W3CDTF">2006-03-23T10:35:51Z</dcterms:created>
  <dcterms:modified xsi:type="dcterms:W3CDTF">2013-02-14T15:45:02Z</dcterms:modified>
</cp:coreProperties>
</file>