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58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519" r:id="rId26"/>
    <p:sldId id="333" r:id="rId27"/>
    <p:sldId id="391" r:id="rId28"/>
    <p:sldId id="259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288" r:id="rId42"/>
    <p:sldId id="404" r:id="rId43"/>
    <p:sldId id="405" r:id="rId44"/>
    <p:sldId id="406" r:id="rId45"/>
    <p:sldId id="300" r:id="rId46"/>
    <p:sldId id="407" r:id="rId47"/>
    <p:sldId id="408" r:id="rId48"/>
    <p:sldId id="409" r:id="rId49"/>
    <p:sldId id="410" r:id="rId50"/>
    <p:sldId id="411" r:id="rId51"/>
    <p:sldId id="412" r:id="rId52"/>
    <p:sldId id="413" r:id="rId53"/>
    <p:sldId id="414" r:id="rId54"/>
    <p:sldId id="415" r:id="rId55"/>
    <p:sldId id="416" r:id="rId56"/>
    <p:sldId id="417" r:id="rId57"/>
    <p:sldId id="418" r:id="rId58"/>
    <p:sldId id="419" r:id="rId59"/>
    <p:sldId id="314" r:id="rId60"/>
    <p:sldId id="420" r:id="rId61"/>
    <p:sldId id="421" r:id="rId62"/>
    <p:sldId id="422" r:id="rId63"/>
    <p:sldId id="423" r:id="rId64"/>
    <p:sldId id="424" r:id="rId65"/>
    <p:sldId id="261" r:id="rId66"/>
    <p:sldId id="425" r:id="rId67"/>
    <p:sldId id="426" r:id="rId68"/>
    <p:sldId id="427" r:id="rId69"/>
    <p:sldId id="428" r:id="rId70"/>
    <p:sldId id="429" r:id="rId71"/>
    <p:sldId id="430" r:id="rId72"/>
    <p:sldId id="431" r:id="rId73"/>
    <p:sldId id="432" r:id="rId74"/>
    <p:sldId id="433" r:id="rId75"/>
    <p:sldId id="434" r:id="rId76"/>
    <p:sldId id="435" r:id="rId77"/>
    <p:sldId id="436" r:id="rId78"/>
    <p:sldId id="437" r:id="rId79"/>
    <p:sldId id="438" r:id="rId80"/>
    <p:sldId id="439" r:id="rId81"/>
    <p:sldId id="440" r:id="rId82"/>
    <p:sldId id="441" r:id="rId83"/>
    <p:sldId id="442" r:id="rId84"/>
    <p:sldId id="443" r:id="rId85"/>
    <p:sldId id="444" r:id="rId86"/>
    <p:sldId id="445" r:id="rId87"/>
    <p:sldId id="446" r:id="rId88"/>
    <p:sldId id="447" r:id="rId89"/>
    <p:sldId id="448" r:id="rId90"/>
    <p:sldId id="449" r:id="rId91"/>
    <p:sldId id="450" r:id="rId92"/>
    <p:sldId id="451" r:id="rId93"/>
    <p:sldId id="452" r:id="rId94"/>
    <p:sldId id="453" r:id="rId95"/>
    <p:sldId id="454" r:id="rId96"/>
    <p:sldId id="455" r:id="rId97"/>
    <p:sldId id="456" r:id="rId98"/>
    <p:sldId id="457" r:id="rId99"/>
    <p:sldId id="458" r:id="rId100"/>
    <p:sldId id="459" r:id="rId101"/>
    <p:sldId id="460" r:id="rId102"/>
    <p:sldId id="461" r:id="rId103"/>
    <p:sldId id="332" r:id="rId104"/>
    <p:sldId id="463" r:id="rId105"/>
    <p:sldId id="464" r:id="rId106"/>
    <p:sldId id="465" r:id="rId107"/>
    <p:sldId id="466" r:id="rId108"/>
    <p:sldId id="467" r:id="rId109"/>
    <p:sldId id="468" r:id="rId110"/>
    <p:sldId id="469" r:id="rId111"/>
    <p:sldId id="470" r:id="rId112"/>
    <p:sldId id="471" r:id="rId113"/>
    <p:sldId id="472" r:id="rId114"/>
    <p:sldId id="473" r:id="rId115"/>
    <p:sldId id="474" r:id="rId116"/>
    <p:sldId id="475" r:id="rId117"/>
    <p:sldId id="476" r:id="rId118"/>
    <p:sldId id="477" r:id="rId119"/>
    <p:sldId id="478" r:id="rId120"/>
    <p:sldId id="479" r:id="rId121"/>
    <p:sldId id="480" r:id="rId122"/>
    <p:sldId id="481" r:id="rId123"/>
    <p:sldId id="263" r:id="rId124"/>
    <p:sldId id="482" r:id="rId125"/>
    <p:sldId id="483" r:id="rId126"/>
    <p:sldId id="484" r:id="rId127"/>
    <p:sldId id="485" r:id="rId128"/>
    <p:sldId id="486" r:id="rId129"/>
    <p:sldId id="487" r:id="rId130"/>
    <p:sldId id="488" r:id="rId131"/>
    <p:sldId id="265" r:id="rId132"/>
    <p:sldId id="264" r:id="rId133"/>
    <p:sldId id="489" r:id="rId134"/>
    <p:sldId id="490" r:id="rId135"/>
    <p:sldId id="491" r:id="rId136"/>
    <p:sldId id="492" r:id="rId137"/>
    <p:sldId id="493" r:id="rId138"/>
    <p:sldId id="494" r:id="rId139"/>
    <p:sldId id="495" r:id="rId140"/>
    <p:sldId id="496" r:id="rId141"/>
    <p:sldId id="497" r:id="rId142"/>
    <p:sldId id="349" r:id="rId143"/>
    <p:sldId id="498" r:id="rId144"/>
    <p:sldId id="499" r:id="rId145"/>
    <p:sldId id="500" r:id="rId146"/>
    <p:sldId id="501" r:id="rId147"/>
    <p:sldId id="502" r:id="rId148"/>
    <p:sldId id="503" r:id="rId149"/>
    <p:sldId id="504" r:id="rId150"/>
    <p:sldId id="505" r:id="rId151"/>
    <p:sldId id="350" r:id="rId152"/>
    <p:sldId id="506" r:id="rId153"/>
    <p:sldId id="507" r:id="rId154"/>
    <p:sldId id="508" r:id="rId155"/>
    <p:sldId id="509" r:id="rId156"/>
    <p:sldId id="510" r:id="rId157"/>
    <p:sldId id="511" r:id="rId158"/>
    <p:sldId id="512" r:id="rId159"/>
    <p:sldId id="513" r:id="rId160"/>
    <p:sldId id="353" r:id="rId161"/>
    <p:sldId id="354" r:id="rId162"/>
    <p:sldId id="372" r:id="rId163"/>
    <p:sldId id="514" r:id="rId164"/>
    <p:sldId id="515" r:id="rId165"/>
    <p:sldId id="516" r:id="rId166"/>
    <p:sldId id="517" r:id="rId167"/>
    <p:sldId id="518" r:id="rId1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5482" autoAdjust="0"/>
  </p:normalViewPr>
  <p:slideViewPr>
    <p:cSldViewPr>
      <p:cViewPr>
        <p:scale>
          <a:sx n="103" d="100"/>
          <a:sy n="103" d="100"/>
        </p:scale>
        <p:origin x="-10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65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F171-7D64-4D60-81BE-14497396D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4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C19A-4F8A-40DF-A50B-EAA8D350E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6345-DD26-4268-9C6D-EDE8D4BB3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B701-F348-4450-B1F2-9FB549B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460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9FDD-0D78-4982-8BD3-D6EA80076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9AD2-618D-441D-8CC9-12ACF8A8D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29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409-F734-4624-BC31-60E2A0486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5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C15-06B9-4074-843A-B9DEC414A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91B7-6EA7-4062-A607-7904B989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0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953F-3B6B-4923-9CA9-0822C6EF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9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BB4050AF-AD3F-4459-B018-B3D11B46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Central Bank of Iceland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Financial stability 2013/1</a:t>
            </a:r>
          </a:p>
          <a:p>
            <a:pPr eaLnBrk="1" hangingPunct="1"/>
            <a:r>
              <a:rPr lang="en-US" dirty="0" smtClean="0"/>
              <a:t>Charts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en-US" dirty="0" smtClean="0"/>
              <a:t>environment</a:t>
            </a:r>
          </a:p>
        </p:txBody>
      </p:sp>
      <p:pic>
        <p:nvPicPr>
          <p:cNvPr id="10242" name="Picture 2" descr="G:\UMBROTSVINNA\Financial stability\Financial Stability 2013#1\PNG\FS131_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089400" cy="52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1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102402" name="Picture 2" descr="G:\UMBROTSVINNA\Financial stability\Financial Stability 2013#1\PNG\FS131_IV-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94" y="1268760"/>
            <a:ext cx="4089400" cy="48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103426" name="Picture 2" descr="G:\UMBROTSVINNA\Financial stability\Financial Stability 2013#1\PNG\FS131_IV-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752600"/>
            <a:ext cx="4389437" cy="43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104450" name="Picture 2" descr="G:\UMBROTSVINNA\Financial stability\Financial Stability 2013#1\PNG\FS131_IV-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268760"/>
            <a:ext cx="4138629" cy="501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IV-1</a:t>
            </a:r>
            <a:br>
              <a:rPr lang="en-US" sz="2400" dirty="0"/>
            </a:br>
            <a:r>
              <a:rPr lang="en-US" sz="2400" dirty="0" smtClean="0"/>
              <a:t>Housing mortgages: Non-indexed vs. indexed</a:t>
            </a:r>
            <a:endParaRPr lang="is-IS" sz="2400" dirty="0" smtClean="0"/>
          </a:p>
        </p:txBody>
      </p:sp>
      <p:pic>
        <p:nvPicPr>
          <p:cNvPr id="105474" name="Picture 2" descr="G:\UMBROTSVINNA\Financial stability\Financial Stability 2013#1\PNG\FS131_IV-R1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4148139" cy="55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18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IV-1</a:t>
            </a:r>
            <a:br>
              <a:rPr lang="en-US" sz="2400" dirty="0"/>
            </a:br>
            <a:r>
              <a:rPr lang="en-US" sz="2400" dirty="0" smtClean="0"/>
              <a:t>Housing mortgages: Non-indexed vs. indexed</a:t>
            </a:r>
            <a:endParaRPr lang="is-IS" sz="2400" dirty="0" smtClean="0"/>
          </a:p>
        </p:txBody>
      </p:sp>
      <p:pic>
        <p:nvPicPr>
          <p:cNvPr id="106498" name="Picture 2" descr="G:\UMBROTSVINNA\Financial stability\Financial Stability 2013#1\PNG\FS131_IV-R1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06" y="1169469"/>
            <a:ext cx="4125913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35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IV-1</a:t>
            </a:r>
            <a:br>
              <a:rPr lang="en-US" sz="2400" dirty="0"/>
            </a:br>
            <a:r>
              <a:rPr lang="en-US" sz="2400" dirty="0" smtClean="0"/>
              <a:t>Housing mortgages: Non-indexed vs. indexed</a:t>
            </a:r>
            <a:endParaRPr lang="is-IS" sz="2400" dirty="0" smtClean="0"/>
          </a:p>
        </p:txBody>
      </p:sp>
      <p:pic>
        <p:nvPicPr>
          <p:cNvPr id="107522" name="Picture 2" descr="G:\UMBROTSVINNA\Financial stability\Financial Stability 2013#1\PNG\FS131_IV-R1-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6753"/>
            <a:ext cx="4041775" cy="49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35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IV-1</a:t>
            </a:r>
            <a:br>
              <a:rPr lang="en-US" sz="2400" dirty="0"/>
            </a:br>
            <a:r>
              <a:rPr lang="en-US" sz="2400" dirty="0" smtClean="0"/>
              <a:t>Housing mortgages: Non-indexed vs. indexed</a:t>
            </a:r>
            <a:endParaRPr lang="is-IS" sz="2400" dirty="0" smtClean="0"/>
          </a:p>
        </p:txBody>
      </p:sp>
      <p:pic>
        <p:nvPicPr>
          <p:cNvPr id="108546" name="Picture 2" descr="G:\UMBROTSVINNA\Financial stability\Financial Stability 2013#1\PNG\FS131_IV-R1-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43037"/>
            <a:ext cx="4132263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35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IV-1</a:t>
            </a:r>
            <a:br>
              <a:rPr lang="en-US" sz="2400" dirty="0"/>
            </a:br>
            <a:r>
              <a:rPr lang="en-US" sz="2400" dirty="0" smtClean="0"/>
              <a:t>Housing mortgages: Non-indexed vs. indexed</a:t>
            </a:r>
            <a:endParaRPr lang="is-IS" sz="2400" dirty="0" smtClean="0"/>
          </a:p>
        </p:txBody>
      </p:sp>
      <p:pic>
        <p:nvPicPr>
          <p:cNvPr id="109570" name="Picture 2" descr="G:\UMBROTSVINNA\Financial stability\Financial Stability 2013#1\PNG\FS131_IV-R1-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4029075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35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IV-1</a:t>
            </a:r>
            <a:br>
              <a:rPr lang="en-US" sz="2400" dirty="0"/>
            </a:br>
            <a:r>
              <a:rPr lang="en-US" sz="2400" dirty="0" smtClean="0"/>
              <a:t>Housing mortgages: Non-indexed vs. indexed</a:t>
            </a:r>
            <a:endParaRPr lang="is-IS" sz="2400" dirty="0" smtClean="0"/>
          </a:p>
        </p:txBody>
      </p:sp>
      <p:pic>
        <p:nvPicPr>
          <p:cNvPr id="110594" name="Picture 2" descr="G:\UMBROTSVINNA\Financial stability\Financial Stability 2013#1\PNG\FS131_IV-R1-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40354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35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IV-1</a:t>
            </a:r>
            <a:br>
              <a:rPr lang="en-US" sz="2400" dirty="0"/>
            </a:br>
            <a:r>
              <a:rPr lang="en-US" sz="2400" dirty="0" smtClean="0"/>
              <a:t>Housing mortgages: Non-indexed vs. indexed</a:t>
            </a:r>
            <a:endParaRPr lang="is-IS" sz="2400" dirty="0" smtClean="0"/>
          </a:p>
        </p:txBody>
      </p:sp>
      <p:pic>
        <p:nvPicPr>
          <p:cNvPr id="111618" name="Picture 2" descr="G:\UMBROTSVINNA\Financial stability\Financial Stability 2013#1\PNG\FS131_IV-R1-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56467"/>
            <a:ext cx="41211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35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en-US" dirty="0" smtClean="0"/>
              <a:t>environment</a:t>
            </a:r>
          </a:p>
        </p:txBody>
      </p:sp>
      <p:pic>
        <p:nvPicPr>
          <p:cNvPr id="11266" name="Picture 2" descr="G:\UMBROTSVINNA\Financial stability\Financial Stability 2013#1\PNG\FS131_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205061"/>
            <a:ext cx="4016375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1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</a:t>
            </a:r>
            <a:r>
              <a:rPr lang="en-US" sz="2400" dirty="0" smtClean="0"/>
              <a:t>IV-2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Debt, income and debt service based on tax returns</a:t>
            </a:r>
            <a:endParaRPr lang="is-IS" sz="2400" dirty="0" smtClean="0"/>
          </a:p>
        </p:txBody>
      </p:sp>
      <p:pic>
        <p:nvPicPr>
          <p:cNvPr id="112642" name="Picture 2" descr="G:\UMBROTSVINNA\Financial stability\Financial Stability 2013#1\PNG\FS131_IV-R2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1" y="1196752"/>
            <a:ext cx="3793480" cy="54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709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</a:t>
            </a:r>
            <a:r>
              <a:rPr lang="en-US" sz="2400" dirty="0" smtClean="0"/>
              <a:t>IV-2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Debt, income and debt service based on tax returns</a:t>
            </a:r>
            <a:endParaRPr lang="is-IS" sz="2400" dirty="0" smtClean="0"/>
          </a:p>
        </p:txBody>
      </p:sp>
      <p:pic>
        <p:nvPicPr>
          <p:cNvPr id="113666" name="Picture 2" descr="G:\UMBROTSVINNA\Financial stability\Financial Stability 2013#1\PNG\FS131_IV-R2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91" y="1196752"/>
            <a:ext cx="4546600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53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</a:t>
            </a:r>
            <a:r>
              <a:rPr lang="en-US" sz="2400" dirty="0" smtClean="0"/>
              <a:t>IV-2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Debt, income and debt service based on tax returns</a:t>
            </a:r>
            <a:endParaRPr lang="is-IS" sz="2400" dirty="0" smtClean="0"/>
          </a:p>
        </p:txBody>
      </p:sp>
      <p:pic>
        <p:nvPicPr>
          <p:cNvPr id="114690" name="Picture 2" descr="G:\UMBROTSVINNA\Financial stability\Financial Stability 2013#1\PNG\FS131_IV-R2-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34" y="1124744"/>
            <a:ext cx="4171804" cy="54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53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</a:t>
            </a:r>
            <a:r>
              <a:rPr lang="en-US" sz="2400" dirty="0" smtClean="0"/>
              <a:t>IV-2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Debt, income and debt service based on tax returns</a:t>
            </a:r>
            <a:endParaRPr lang="is-IS" sz="2400" dirty="0" smtClean="0"/>
          </a:p>
        </p:txBody>
      </p:sp>
      <p:pic>
        <p:nvPicPr>
          <p:cNvPr id="115714" name="Picture 2" descr="G:\UMBROTSVINNA\Financial stability\Financial Stability 2013#1\PNG\FS131_IV-R2-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3998912" cy="55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53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</a:t>
            </a:r>
            <a:r>
              <a:rPr lang="en-US" sz="2400" dirty="0" smtClean="0"/>
              <a:t>IV-2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Debt, income and debt service based on tax returns</a:t>
            </a:r>
            <a:endParaRPr lang="is-IS" sz="2400" dirty="0" smtClean="0"/>
          </a:p>
        </p:txBody>
      </p:sp>
      <p:pic>
        <p:nvPicPr>
          <p:cNvPr id="116738" name="Picture 2" descr="G:\UMBROTSVINNA\Financial stability\Financial Stability 2013#1\PNG\FS131_IV-R2-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4065587" cy="55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53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</a:t>
            </a:r>
            <a:r>
              <a:rPr lang="en-US" sz="2400" dirty="0" smtClean="0"/>
              <a:t>IV-2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Debt, income and debt service based on tax returns</a:t>
            </a:r>
            <a:endParaRPr lang="is-IS" sz="2400" dirty="0" smtClean="0"/>
          </a:p>
        </p:txBody>
      </p:sp>
      <p:pic>
        <p:nvPicPr>
          <p:cNvPr id="117762" name="Picture 2" descr="G:\UMBROTSVINNA\Financial stability\Financial Stability 2013#1\PNG\FS131_IV-R2-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2603"/>
            <a:ext cx="3816425" cy="526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53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</a:t>
            </a:r>
            <a:r>
              <a:rPr lang="en-US" sz="2400" dirty="0" smtClean="0"/>
              <a:t>IV-2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Debt, income and debt service based on tax returns</a:t>
            </a:r>
            <a:endParaRPr lang="is-IS" sz="2400" dirty="0" smtClean="0"/>
          </a:p>
        </p:txBody>
      </p:sp>
      <p:pic>
        <p:nvPicPr>
          <p:cNvPr id="118786" name="Picture 2" descr="G:\UMBROTSVINNA\Financial stability\Financial Stability 2013#1\PNG\FS131_IV-R2-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11" y="1268760"/>
            <a:ext cx="3998912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53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</a:t>
            </a:r>
            <a:r>
              <a:rPr lang="en-US" sz="2400" dirty="0" smtClean="0"/>
              <a:t>IV-2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Debt, income and debt service based on tax returns</a:t>
            </a:r>
            <a:endParaRPr lang="is-IS" sz="2400" dirty="0" smtClean="0"/>
          </a:p>
        </p:txBody>
      </p:sp>
      <p:pic>
        <p:nvPicPr>
          <p:cNvPr id="119810" name="Picture 2" descr="G:\UMBROTSVINNA\Financial stability\Financial Stability 2013#1\PNG\FS131_IV-R2-M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4005262" cy="53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53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</a:t>
            </a:r>
            <a:r>
              <a:rPr lang="en-US" sz="2400" dirty="0" smtClean="0"/>
              <a:t>IV-2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Debt, income and debt service based on tax returns</a:t>
            </a:r>
            <a:endParaRPr lang="is-IS" sz="2400" dirty="0" smtClean="0"/>
          </a:p>
        </p:txBody>
      </p:sp>
      <p:pic>
        <p:nvPicPr>
          <p:cNvPr id="120834" name="Picture 2" descr="G:\UMBROTSVINNA\Financial stability\Financial Stability 2013#1\PNG\FS131_IV-R2-M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184275"/>
            <a:ext cx="4005262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53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</a:t>
            </a:r>
            <a:r>
              <a:rPr lang="en-US" sz="2400" dirty="0" smtClean="0"/>
              <a:t>IV-2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Debt, income and debt service based on tax returns</a:t>
            </a:r>
            <a:endParaRPr lang="is-IS" sz="2400" dirty="0" smtClean="0"/>
          </a:p>
        </p:txBody>
      </p:sp>
      <p:pic>
        <p:nvPicPr>
          <p:cNvPr id="121858" name="Picture 2" descr="G:\UMBROTSVINNA\Financial stability\Financial Stability 2013#1\PNG\FS131_IV-R2-M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4267200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53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en-US" dirty="0" smtClean="0"/>
              <a:t>environment</a:t>
            </a:r>
          </a:p>
        </p:txBody>
      </p:sp>
      <p:pic>
        <p:nvPicPr>
          <p:cNvPr id="12290" name="Picture 2" descr="G:\UMBROTSVINNA\Financial stability\Financial Stability 2013#1\PNG\FS131_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07" y="1268760"/>
            <a:ext cx="4084637" cy="4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1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</a:t>
            </a:r>
            <a:r>
              <a:rPr lang="en-US" sz="2400" dirty="0" smtClean="0"/>
              <a:t>IV-2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Debt, income and debt service based on tax returns</a:t>
            </a:r>
            <a:endParaRPr lang="is-IS" sz="2400" dirty="0" smtClean="0"/>
          </a:p>
        </p:txBody>
      </p:sp>
      <p:pic>
        <p:nvPicPr>
          <p:cNvPr id="122882" name="Picture 2" descr="G:\UMBROTSVINNA\Financial stability\Financial Stability 2013#1\PNG\FS131_IV-R2-M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4005262" cy="50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53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</a:t>
            </a:r>
            <a:r>
              <a:rPr lang="en-US" sz="2400" dirty="0" smtClean="0"/>
              <a:t>IV-2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Debt, income and debt service based on tax returns</a:t>
            </a:r>
            <a:endParaRPr lang="is-IS" sz="2400" dirty="0" smtClean="0"/>
          </a:p>
        </p:txBody>
      </p:sp>
      <p:pic>
        <p:nvPicPr>
          <p:cNvPr id="123906" name="Picture 2" descr="G:\UMBROTSVINNA\Financial stability\Financial Stability 2013#1\PNG\FS131_IV-R2-M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1268759"/>
            <a:ext cx="3811067" cy="536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53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Box </a:t>
            </a:r>
            <a:r>
              <a:rPr lang="en-US" sz="2400" dirty="0" smtClean="0"/>
              <a:t>IV-2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Debt, income and debt service based on tax returns</a:t>
            </a:r>
            <a:endParaRPr lang="is-IS" sz="2400" dirty="0" smtClean="0"/>
          </a:p>
        </p:txBody>
      </p:sp>
      <p:pic>
        <p:nvPicPr>
          <p:cNvPr id="124930" name="Picture 2" descr="G:\UMBROTSVINNA\Financial stability\Financial Stability 2013#1\PNG\FS131_IV-R2-M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245644"/>
            <a:ext cx="3766864" cy="530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53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 Funding and liquid funds</a:t>
            </a:r>
          </a:p>
        </p:txBody>
      </p:sp>
      <p:pic>
        <p:nvPicPr>
          <p:cNvPr id="125954" name="Picture 2" descr="G:\UMBROTSVINNA\Financial stability\Financial Stability 2013#1\PNG\FS131_V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4084638" cy="529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 Funding and liquid funds</a:t>
            </a:r>
          </a:p>
        </p:txBody>
      </p:sp>
      <p:pic>
        <p:nvPicPr>
          <p:cNvPr id="126978" name="Picture 2" descr="G:\UMBROTSVINNA\Financial stability\Financial Stability 2013#1\PNG\FS131_V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3254375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03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 Funding and liquid funds</a:t>
            </a:r>
          </a:p>
        </p:txBody>
      </p:sp>
      <p:pic>
        <p:nvPicPr>
          <p:cNvPr id="128002" name="Picture 2" descr="G:\UMBROTSVINNA\Financial stability\Financial Stability 2013#1\PNG\FS131_V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48928"/>
            <a:ext cx="3744416" cy="550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03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 Funding and liquid funds</a:t>
            </a:r>
          </a:p>
        </p:txBody>
      </p:sp>
      <p:pic>
        <p:nvPicPr>
          <p:cNvPr id="129026" name="Picture 2" descr="G:\UMBROTSVINNA\Financial stability\Financial Stability 2013#1\PNG\FS131_V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473075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03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 Funding and liquid funds</a:t>
            </a:r>
          </a:p>
        </p:txBody>
      </p:sp>
      <p:pic>
        <p:nvPicPr>
          <p:cNvPr id="130050" name="Picture 2" descr="G:\UMBROTSVINNA\Financial stability\Financial Stability 2013#1\PNG\FS131_V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4084637" cy="55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03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 Funding and liquid funds</a:t>
            </a:r>
          </a:p>
        </p:txBody>
      </p:sp>
      <p:pic>
        <p:nvPicPr>
          <p:cNvPr id="131074" name="Picture 2" descr="G:\UMBROTSVINNA\Financial stability\Financial Stability 2013#1\PNG\FS131_V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124744"/>
            <a:ext cx="4314825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03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 Funding and liquid funds</a:t>
            </a:r>
          </a:p>
        </p:txBody>
      </p:sp>
      <p:pic>
        <p:nvPicPr>
          <p:cNvPr id="132098" name="Picture 2" descr="G:\UMBROTSVINNA\Financial stability\Financial Stability 2013#1\PNG\FS131_V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35062"/>
            <a:ext cx="4913312" cy="55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03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en-US" dirty="0" smtClean="0"/>
              <a:t>environment</a:t>
            </a:r>
          </a:p>
        </p:txBody>
      </p:sp>
      <p:pic>
        <p:nvPicPr>
          <p:cNvPr id="13314" name="Picture 2" descr="G:\UMBROTSVINNA\Financial stability\Financial Stability 2013#1\PNG\FS131_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258888"/>
            <a:ext cx="3925887" cy="529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1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 Funding and liquid funds</a:t>
            </a:r>
          </a:p>
        </p:txBody>
      </p:sp>
      <p:pic>
        <p:nvPicPr>
          <p:cNvPr id="133122" name="Picture 2" descr="G:\UMBROTSVINNA\Financial stability\Financial Stability 2013#1\PNG\FS131_V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19" y="1168401"/>
            <a:ext cx="4139193" cy="535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03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200" dirty="0" smtClean="0"/>
              <a:t>Box V-1</a:t>
            </a:r>
            <a:br>
              <a:rPr lang="en-US" sz="2200" dirty="0" smtClean="0"/>
            </a:br>
            <a:r>
              <a:rPr lang="en-US" sz="2200" dirty="0" smtClean="0"/>
              <a:t>New liquidity rules</a:t>
            </a:r>
          </a:p>
        </p:txBody>
      </p:sp>
      <p:pic>
        <p:nvPicPr>
          <p:cNvPr id="134146" name="Picture 2" descr="G:\UMBROTSVINNA\Financial stability\Financial Stability 2013#1\PNG\FS131_V_R1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2592552" cy="54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 Operations and equity</a:t>
            </a:r>
          </a:p>
        </p:txBody>
      </p:sp>
      <p:pic>
        <p:nvPicPr>
          <p:cNvPr id="135170" name="Picture 2" descr="G:\UMBROTSVINNA\Financial stability\Financial Stability 2013#1\PNG\FS131_V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377" y="1196752"/>
            <a:ext cx="4084638" cy="5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 Operations and equity</a:t>
            </a:r>
          </a:p>
        </p:txBody>
      </p:sp>
      <p:pic>
        <p:nvPicPr>
          <p:cNvPr id="136194" name="Picture 2" descr="G:\UMBROTSVINNA\Financial stability\Financial Stability 2013#1\PNG\FS131_V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316038"/>
            <a:ext cx="434657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04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 Operations and equity</a:t>
            </a:r>
          </a:p>
        </p:txBody>
      </p:sp>
      <p:pic>
        <p:nvPicPr>
          <p:cNvPr id="137218" name="Picture 2" descr="G:\UMBROTSVINNA\Financial stability\Financial Stability 2013#1\PNG\FS131_V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35357"/>
            <a:ext cx="415131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04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 Operations and equity</a:t>
            </a:r>
          </a:p>
        </p:txBody>
      </p:sp>
      <p:pic>
        <p:nvPicPr>
          <p:cNvPr id="138242" name="Picture 2" descr="G:\UMBROTSVINNA\Financial stability\Financial Stability 2013#1\PNG\FS131_V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37" y="1196752"/>
            <a:ext cx="4376738" cy="52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04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 Operations and equity</a:t>
            </a:r>
          </a:p>
        </p:txBody>
      </p:sp>
      <p:pic>
        <p:nvPicPr>
          <p:cNvPr id="139266" name="Picture 2" descr="G:\UMBROTSVINNA\Financial stability\Financial Stability 2013#1\PNG\FS131_V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02" y="1146175"/>
            <a:ext cx="4197172" cy="55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04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 Operations and equity</a:t>
            </a:r>
          </a:p>
        </p:txBody>
      </p:sp>
      <p:pic>
        <p:nvPicPr>
          <p:cNvPr id="140290" name="Picture 2" descr="G:\UMBROTSVINNA\Financial stability\Financial Stability 2013#1\PNG\FS131_V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212850"/>
            <a:ext cx="4516438" cy="5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04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 Operations and equity</a:t>
            </a:r>
          </a:p>
        </p:txBody>
      </p:sp>
      <p:pic>
        <p:nvPicPr>
          <p:cNvPr id="141314" name="Picture 2" descr="G:\UMBROTSVINNA\Financial stability\Financial Stability 2013#1\PNG\FS131_V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4005263" cy="53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04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 Operations and equity</a:t>
            </a:r>
          </a:p>
        </p:txBody>
      </p:sp>
      <p:pic>
        <p:nvPicPr>
          <p:cNvPr id="142338" name="Picture 2" descr="G:\UMBROTSVINNA\Financial stability\Financial Stability 2013#1\PNG\FS131_V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4357687" cy="51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04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en-US" dirty="0" smtClean="0"/>
              <a:t>environment</a:t>
            </a:r>
          </a:p>
        </p:txBody>
      </p:sp>
      <p:pic>
        <p:nvPicPr>
          <p:cNvPr id="14338" name="Picture 2" descr="G:\UMBROTSVINNA\Financial stability\Financial Stability 2013#1\PNG\FS131_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84" y="1122363"/>
            <a:ext cx="3954903" cy="554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1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 Operations and equity</a:t>
            </a:r>
          </a:p>
        </p:txBody>
      </p:sp>
      <p:pic>
        <p:nvPicPr>
          <p:cNvPr id="143362" name="Picture 2" descr="G:\UMBROTSVINNA\Financial stability\Financial Stability 2013#1\PNG\FS131_V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4005263" cy="5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04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 Operations and equity</a:t>
            </a:r>
          </a:p>
        </p:txBody>
      </p:sp>
      <p:pic>
        <p:nvPicPr>
          <p:cNvPr id="144386" name="Picture 2" descr="G:\UMBROTSVINNA\Financial stability\Financial Stability 2013#1\PNG\FS131_V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4005262" cy="52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04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VI-1</a:t>
            </a:r>
            <a:br>
              <a:rPr lang="en-US" sz="2400" dirty="0" smtClean="0"/>
            </a:br>
            <a:r>
              <a:rPr lang="en-US" sz="2400" dirty="0" smtClean="0"/>
              <a:t>Indexation imbalance</a:t>
            </a:r>
          </a:p>
        </p:txBody>
      </p:sp>
      <p:pic>
        <p:nvPicPr>
          <p:cNvPr id="145410" name="Picture 2" descr="G:\UMBROTSVINNA\Financial stability\Financial Stability 2013#1\PNG\FS131_VI-R1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42" y="1150996"/>
            <a:ext cx="5400675" cy="53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58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VI-1</a:t>
            </a:r>
            <a:br>
              <a:rPr lang="en-US" sz="2400" dirty="0" smtClean="0"/>
            </a:br>
            <a:r>
              <a:rPr lang="en-US" sz="2400" dirty="0" smtClean="0"/>
              <a:t>Indexation imbalance</a:t>
            </a:r>
          </a:p>
        </p:txBody>
      </p:sp>
      <p:pic>
        <p:nvPicPr>
          <p:cNvPr id="146434" name="Picture 2" descr="G:\UMBROTSVINNA\Financial stability\Financial Stability 2013#1\PNG\FS131_VI-R1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4943475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42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VI-2</a:t>
            </a:r>
            <a:br>
              <a:rPr lang="en-US" sz="2400" dirty="0" smtClean="0"/>
            </a:br>
            <a:r>
              <a:rPr lang="en-US" sz="2400" dirty="0" smtClean="0"/>
              <a:t>Countercyclical capital buffer</a:t>
            </a:r>
          </a:p>
        </p:txBody>
      </p:sp>
      <p:pic>
        <p:nvPicPr>
          <p:cNvPr id="147458" name="Picture 2" descr="G:\UMBROTSVINNA\Financial stability\Financial Stability 2013#1\PNG\FS131_VI-R2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1366838"/>
            <a:ext cx="405923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188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VI-2</a:t>
            </a:r>
            <a:br>
              <a:rPr lang="en-US" sz="2400" dirty="0" smtClean="0"/>
            </a:br>
            <a:r>
              <a:rPr lang="en-US" sz="2400" dirty="0" smtClean="0"/>
              <a:t>Countercyclical capital buffer</a:t>
            </a:r>
          </a:p>
        </p:txBody>
      </p:sp>
      <p:pic>
        <p:nvPicPr>
          <p:cNvPr id="148482" name="Picture 2" descr="G:\UMBROTSVINNA\Financial stability\Financial Stability 2013#1\PNG\FS131_VI-R2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4314825" cy="50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2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VI-2</a:t>
            </a:r>
            <a:br>
              <a:rPr lang="en-US" sz="2400" dirty="0" smtClean="0"/>
            </a:br>
            <a:r>
              <a:rPr lang="en-US" sz="2400" dirty="0" smtClean="0"/>
              <a:t>Countercyclical capital buffer</a:t>
            </a:r>
          </a:p>
        </p:txBody>
      </p:sp>
      <p:pic>
        <p:nvPicPr>
          <p:cNvPr id="149506" name="Picture 2" descr="G:\UMBROTSVINNA\Financial stability\Financial Stability 2013#1\PNG\FS131_VI-R2-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340768"/>
            <a:ext cx="4089400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2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VI-2</a:t>
            </a:r>
            <a:br>
              <a:rPr lang="en-US" sz="2400" dirty="0" smtClean="0"/>
            </a:br>
            <a:r>
              <a:rPr lang="en-US" sz="2400" dirty="0" smtClean="0"/>
              <a:t>Countercyclical capital buffer</a:t>
            </a:r>
          </a:p>
        </p:txBody>
      </p:sp>
      <p:pic>
        <p:nvPicPr>
          <p:cNvPr id="150530" name="Picture 2" descr="G:\UMBROTSVINNA\Financial stability\Financial Stability 2013#1\PNG\FS131_VI-R2-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196752"/>
            <a:ext cx="4589462" cy="49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2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VI-2</a:t>
            </a:r>
            <a:br>
              <a:rPr lang="en-US" sz="2400" dirty="0" smtClean="0"/>
            </a:br>
            <a:r>
              <a:rPr lang="en-US" sz="2400" dirty="0" smtClean="0"/>
              <a:t>Countercyclical capital buffer</a:t>
            </a:r>
          </a:p>
        </p:txBody>
      </p:sp>
      <p:pic>
        <p:nvPicPr>
          <p:cNvPr id="151554" name="Picture 2" descr="G:\UMBROTSVINNA\Financial stability\Financial Stability 2013#1\PNG\FS131_VI-R2-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7" y="1340768"/>
            <a:ext cx="4389438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2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VI-2</a:t>
            </a:r>
            <a:br>
              <a:rPr lang="en-US" sz="2400" dirty="0" smtClean="0"/>
            </a:br>
            <a:r>
              <a:rPr lang="en-US" sz="2400" dirty="0" smtClean="0"/>
              <a:t>Countercyclical capital buffer</a:t>
            </a:r>
          </a:p>
        </p:txBody>
      </p:sp>
      <p:pic>
        <p:nvPicPr>
          <p:cNvPr id="152578" name="Picture 2" descr="G:\UMBROTSVINNA\Financial stability\Financial Stability 2013#1\PNG\FS131_VI-R2-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4376737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2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en-US" dirty="0" smtClean="0"/>
              <a:t>environment</a:t>
            </a:r>
          </a:p>
        </p:txBody>
      </p:sp>
      <p:pic>
        <p:nvPicPr>
          <p:cNvPr id="15362" name="Picture 2" descr="G:\UMBROTSVINNA\Financial stability\Financial Stability 2013#1\PNG\FS131_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76350"/>
            <a:ext cx="4022725" cy="52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1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VI-2</a:t>
            </a:r>
            <a:br>
              <a:rPr lang="en-US" sz="2400" dirty="0" smtClean="0"/>
            </a:br>
            <a:r>
              <a:rPr lang="en-US" sz="2400" dirty="0" smtClean="0"/>
              <a:t>Countercyclical capital buffer</a:t>
            </a:r>
          </a:p>
        </p:txBody>
      </p:sp>
      <p:pic>
        <p:nvPicPr>
          <p:cNvPr id="153602" name="Picture 2" descr="G:\UMBROTSVINNA\Financial stability\Financial Stability 2013#1\PNG\FS131_VI-R2-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377950"/>
            <a:ext cx="4164013" cy="45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2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 Settlement of the failed banks’ estates</a:t>
            </a:r>
            <a:endParaRPr lang="is-IS" dirty="0" smtClean="0"/>
          </a:p>
        </p:txBody>
      </p:sp>
      <p:pic>
        <p:nvPicPr>
          <p:cNvPr id="154626" name="Picture 2" descr="G:\UMBROTSVINNA\Financial stability\Financial Stability 2013#1\PNG\FS131_V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63" y="1124744"/>
            <a:ext cx="4278313" cy="550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25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 Settlement of the failed banks’ estates</a:t>
            </a:r>
            <a:endParaRPr lang="is-IS" dirty="0" smtClean="0"/>
          </a:p>
        </p:txBody>
      </p:sp>
      <p:pic>
        <p:nvPicPr>
          <p:cNvPr id="155650" name="Picture 2" descr="G:\UMBROTSVINNA\Financial stability\Financial Stability 2013#1\PNG\FS131_V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1124743"/>
            <a:ext cx="4248482" cy="548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80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 Settlement of the failed banks’ estates</a:t>
            </a:r>
            <a:endParaRPr lang="is-IS" dirty="0" smtClean="0"/>
          </a:p>
        </p:txBody>
      </p:sp>
      <p:pic>
        <p:nvPicPr>
          <p:cNvPr id="156674" name="Picture 2" descr="G:\UMBROTSVINNA\Financial stability\Financial Stability 2013#1\PNG\FS131_V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52690"/>
            <a:ext cx="3888432" cy="5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80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 Settlement of the failed banks’ estates</a:t>
            </a:r>
            <a:endParaRPr lang="is-IS" dirty="0" smtClean="0"/>
          </a:p>
        </p:txBody>
      </p:sp>
      <p:pic>
        <p:nvPicPr>
          <p:cNvPr id="157698" name="Picture 2" descr="G:\UMBROTSVINNA\Financial stability\Financial Stability 2013#1\PNG\FS131_V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1124744"/>
            <a:ext cx="41814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80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 Settlement of the failed banks’ estates</a:t>
            </a:r>
            <a:endParaRPr lang="is-IS" dirty="0" smtClean="0"/>
          </a:p>
        </p:txBody>
      </p:sp>
      <p:pic>
        <p:nvPicPr>
          <p:cNvPr id="158722" name="Picture 2" descr="G:\UMBROTSVINNA\Financial stability\Financial Stability 2013#1\PNG\FS131_V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4791075" cy="39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80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 Settlement of the failed banks’ estates</a:t>
            </a:r>
            <a:endParaRPr lang="is-IS" dirty="0" smtClean="0"/>
          </a:p>
        </p:txBody>
      </p:sp>
      <p:pic>
        <p:nvPicPr>
          <p:cNvPr id="159746" name="Picture 2" descr="G:\UMBROTSVINNA\Financial stability\Financial Stability 2013#1\PNG\FS131_V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135063"/>
            <a:ext cx="4437063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80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 Settlement of the failed banks’ estates</a:t>
            </a:r>
            <a:endParaRPr lang="is-IS" dirty="0" smtClean="0"/>
          </a:p>
        </p:txBody>
      </p:sp>
      <p:pic>
        <p:nvPicPr>
          <p:cNvPr id="160770" name="Picture 2" descr="G:\UMBROTSVINNA\Financial stability\Financial Stability 2013#1\PNG\FS131_V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431925"/>
            <a:ext cx="4059238" cy="4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80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 Settlement of the failed banks’ estates</a:t>
            </a:r>
            <a:endParaRPr lang="is-IS" dirty="0" smtClean="0"/>
          </a:p>
        </p:txBody>
      </p:sp>
      <p:pic>
        <p:nvPicPr>
          <p:cNvPr id="161794" name="Picture 2" descr="G:\UMBROTSVINNA\Financial stability\Financial Stability 2013#1\PNG\FS131_V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9" y="1412776"/>
            <a:ext cx="57848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80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 Settlement of the failed banks’ estates</a:t>
            </a:r>
            <a:endParaRPr lang="is-IS" dirty="0" smtClean="0"/>
          </a:p>
        </p:txBody>
      </p:sp>
      <p:pic>
        <p:nvPicPr>
          <p:cNvPr id="162818" name="Picture 2" descr="G:\UMBROTSVINNA\Financial stability\Financial Stability 2013#1\PNG\FS131_V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422400"/>
            <a:ext cx="4357687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80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en-US" dirty="0" smtClean="0"/>
              <a:t>environment</a:t>
            </a:r>
          </a:p>
        </p:txBody>
      </p:sp>
      <p:pic>
        <p:nvPicPr>
          <p:cNvPr id="16386" name="Picture 2" descr="G:\UMBROTSVINNA\Financial stability\Financial Stability 2013#1\PNG\FS131_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24744"/>
            <a:ext cx="4089400" cy="54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1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Box VII-1</a:t>
            </a:r>
            <a:br>
              <a:rPr lang="en-US" sz="2000" dirty="0" smtClean="0"/>
            </a:br>
            <a:r>
              <a:rPr lang="en-US" sz="2000" dirty="0" smtClean="0"/>
              <a:t>Claims on the failed banks, disbursements and the amount of outstanding claims</a:t>
            </a:r>
            <a:endParaRPr lang="en-US" sz="2000" dirty="0"/>
          </a:p>
        </p:txBody>
      </p:sp>
      <p:pic>
        <p:nvPicPr>
          <p:cNvPr id="163842" name="Picture 2" descr="G:\UMBROTSVINNA\Financial stability\Financial Stability 2013#1\PNG\FS131_VII-R1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4559300" cy="55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262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Box </a:t>
            </a:r>
            <a:r>
              <a:rPr lang="en-US" sz="2000" dirty="0" smtClean="0"/>
              <a:t>VII-2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Smaller financial undertakings in winding-up proceedings</a:t>
            </a:r>
            <a:endParaRPr lang="is-IS" sz="2000" dirty="0"/>
          </a:p>
        </p:txBody>
      </p:sp>
      <p:pic>
        <p:nvPicPr>
          <p:cNvPr id="164866" name="Picture 2" descr="G:\UMBROTSVINNA\Financial stability\Financial Stability 2013#1\PNG\FS131_VII-R2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06513"/>
            <a:ext cx="44672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43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en-US" sz="2200" dirty="0"/>
              <a:t>Appendix </a:t>
            </a:r>
            <a:r>
              <a:rPr lang="en-US" sz="2200" dirty="0" smtClean="0"/>
              <a:t>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Nordic comparison </a:t>
            </a:r>
            <a:endParaRPr lang="is-IS" sz="2200" dirty="0"/>
          </a:p>
        </p:txBody>
      </p:sp>
      <p:pic>
        <p:nvPicPr>
          <p:cNvPr id="165890" name="Picture 2" descr="G:\UMBROTSVINNA\Financial stability\Financial Stability 2013#1\PNG\FS131_NC_M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4052888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76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en-US" sz="2200" dirty="0"/>
              <a:t>Appendix </a:t>
            </a:r>
            <a:r>
              <a:rPr lang="en-US" sz="2200" dirty="0" smtClean="0"/>
              <a:t>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Nordic comparison </a:t>
            </a:r>
            <a:endParaRPr lang="is-IS" sz="2200" dirty="0"/>
          </a:p>
        </p:txBody>
      </p:sp>
      <p:pic>
        <p:nvPicPr>
          <p:cNvPr id="166914" name="Picture 2" descr="G:\UMBROTSVINNA\Financial stability\Financial Stability 2013#1\PNG\FS131_NC_M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1401763"/>
            <a:ext cx="4005262" cy="48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530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en-US" sz="2200" dirty="0"/>
              <a:t>Appendix </a:t>
            </a:r>
            <a:r>
              <a:rPr lang="en-US" sz="2200" dirty="0" smtClean="0"/>
              <a:t>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Nordic comparison </a:t>
            </a:r>
            <a:endParaRPr lang="is-IS" sz="2200" dirty="0"/>
          </a:p>
        </p:txBody>
      </p:sp>
      <p:pic>
        <p:nvPicPr>
          <p:cNvPr id="167938" name="Picture 2" descr="G:\UMBROTSVINNA\Financial stability\Financial Stability 2013#1\PNG\FS131_NC_M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198563"/>
            <a:ext cx="4048125" cy="48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530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en-US" sz="2200" dirty="0"/>
              <a:t>Appendix </a:t>
            </a:r>
            <a:r>
              <a:rPr lang="en-US" sz="2200" dirty="0" smtClean="0"/>
              <a:t>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Nordic comparison </a:t>
            </a:r>
            <a:endParaRPr lang="is-IS" sz="2200" dirty="0"/>
          </a:p>
        </p:txBody>
      </p:sp>
      <p:pic>
        <p:nvPicPr>
          <p:cNvPr id="168962" name="Picture 2" descr="G:\UMBROTSVINNA\Financial stability\Financial Stability 2013#1\PNG\FS131_NC_M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09688"/>
            <a:ext cx="4005262" cy="48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530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en-US" sz="2200" dirty="0"/>
              <a:t>Appendix </a:t>
            </a:r>
            <a:r>
              <a:rPr lang="en-US" sz="2200" dirty="0" smtClean="0"/>
              <a:t>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Nordic comparison </a:t>
            </a:r>
            <a:endParaRPr lang="is-IS" sz="2200" dirty="0"/>
          </a:p>
        </p:txBody>
      </p:sp>
      <p:pic>
        <p:nvPicPr>
          <p:cNvPr id="169986" name="Picture 2" descr="G:\UMBROTSVINNA\Financial stability\Financial Stability 2013#1\PNG\FS131_NC_M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6"/>
            <a:ext cx="4005262" cy="48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530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en-US" sz="2200" dirty="0"/>
              <a:t>Appendix </a:t>
            </a:r>
            <a:r>
              <a:rPr lang="en-US" sz="2200" dirty="0" smtClean="0"/>
              <a:t>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Nordic comparison </a:t>
            </a:r>
            <a:endParaRPr lang="is-IS" sz="2200" dirty="0"/>
          </a:p>
        </p:txBody>
      </p:sp>
      <p:pic>
        <p:nvPicPr>
          <p:cNvPr id="171010" name="Picture 2" descr="G:\UMBROTSVINNA\Financial stability\Financial Stability 2013#1\PNG\FS131_NC_M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412776"/>
            <a:ext cx="4089400" cy="48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530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en-US" dirty="0" smtClean="0"/>
              <a:t>environment</a:t>
            </a:r>
          </a:p>
        </p:txBody>
      </p:sp>
      <p:pic>
        <p:nvPicPr>
          <p:cNvPr id="17410" name="Picture 2" descr="G:\UMBROTSVINNA\Financial stability\Financial Stability 2013#1\PNG\FS131_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90" y="1268760"/>
            <a:ext cx="4005263" cy="48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1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en-US" dirty="0" smtClean="0"/>
              <a:t>environment</a:t>
            </a:r>
          </a:p>
        </p:txBody>
      </p:sp>
      <p:pic>
        <p:nvPicPr>
          <p:cNvPr id="18434" name="Picture 2" descr="G:\UMBROTSVINNA\Financial stability\Financial Stability 2013#1\PNG\FS131_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5"/>
            <a:ext cx="439568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1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en-US" dirty="0" smtClean="0"/>
              <a:t>environment</a:t>
            </a:r>
          </a:p>
        </p:txBody>
      </p:sp>
      <p:pic>
        <p:nvPicPr>
          <p:cNvPr id="19458" name="Picture 2" descr="G:\UMBROTSVINNA\Financial stability\Financial Stability 2013#1\PNG\FS131_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08" y="1196752"/>
            <a:ext cx="4364038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1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financial system: outlook and major risks</a:t>
            </a:r>
          </a:p>
        </p:txBody>
      </p:sp>
      <p:pic>
        <p:nvPicPr>
          <p:cNvPr id="2050" name="Picture 2" descr="G:\UMBROTSVINNA\Financial stability\Financial Stability 2013#1\PNG\FS131_0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48481"/>
            <a:ext cx="4016375" cy="53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en-US" dirty="0" smtClean="0"/>
              <a:t>environment</a:t>
            </a:r>
          </a:p>
        </p:txBody>
      </p:sp>
      <p:pic>
        <p:nvPicPr>
          <p:cNvPr id="20482" name="Picture 2" descr="G:\UMBROTSVINNA\Financial stability\Financial Stability 2013#1\PNG\FS131_I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4357688" cy="50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1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en-US" dirty="0" smtClean="0"/>
              <a:t>environment</a:t>
            </a:r>
          </a:p>
        </p:txBody>
      </p:sp>
      <p:pic>
        <p:nvPicPr>
          <p:cNvPr id="21506" name="Picture 2" descr="G:\UMBROTSVINNA\Financial stability\Financial Stability 2013#1\PNG\FS131_I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4089400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1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en-US" dirty="0" smtClean="0"/>
              <a:t>environment</a:t>
            </a:r>
          </a:p>
        </p:txBody>
      </p:sp>
      <p:pic>
        <p:nvPicPr>
          <p:cNvPr id="22530" name="Picture 2" descr="G:\UMBROTSVINNA\Financial stability\Financial Stability 2013#1\PNG\FS131_I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196752"/>
            <a:ext cx="3711575" cy="49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1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en-US" dirty="0" smtClean="0"/>
              <a:t>environment</a:t>
            </a:r>
          </a:p>
        </p:txBody>
      </p:sp>
      <p:pic>
        <p:nvPicPr>
          <p:cNvPr id="23554" name="Picture 2" descr="G:\UMBROTSVINNA\Financial stability\Financial Stability 2013#1\PNG\FS131_I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198598"/>
            <a:ext cx="3888432" cy="530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1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en-US" dirty="0" smtClean="0"/>
              <a:t>environment</a:t>
            </a:r>
          </a:p>
        </p:txBody>
      </p:sp>
      <p:pic>
        <p:nvPicPr>
          <p:cNvPr id="24578" name="Picture 2" descr="G:\UMBROTSVINNA\Financial stability\Financial Stability 2013#1\PNG\FS131_I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184275"/>
            <a:ext cx="2651125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1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en-US" dirty="0" smtClean="0"/>
              <a:t>environment</a:t>
            </a:r>
          </a:p>
        </p:txBody>
      </p:sp>
      <p:pic>
        <p:nvPicPr>
          <p:cNvPr id="25602" name="Picture 2" descr="G:\UMBROTSVINNA\Financial stability\Financial Stability 2013#1\PNG\FS131_I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7" y="1628800"/>
            <a:ext cx="4217987" cy="40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494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I-1</a:t>
            </a:r>
            <a:br>
              <a:rPr lang="en-US" sz="2400" dirty="0" smtClean="0"/>
            </a:br>
            <a:r>
              <a:rPr lang="en-US" sz="2400" dirty="0" smtClean="0"/>
              <a:t>Corporate bond issuance</a:t>
            </a:r>
            <a:endParaRPr lang="en-US" sz="2400" dirty="0"/>
          </a:p>
        </p:txBody>
      </p:sp>
      <p:pic>
        <p:nvPicPr>
          <p:cNvPr id="1027" name="Picture 3" descr="G:\UMBROTSVINNA\Financial stability\Financial Stability 2013#1\PNG\FS131_I-R1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31" y="1258958"/>
            <a:ext cx="3804502" cy="53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62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I-1</a:t>
            </a:r>
            <a:br>
              <a:rPr lang="en-US" sz="2400" dirty="0" smtClean="0"/>
            </a:br>
            <a:r>
              <a:rPr lang="en-US" sz="2400" dirty="0" smtClean="0"/>
              <a:t>Corporate bond issuance</a:t>
            </a:r>
            <a:endParaRPr lang="en-US" sz="2400" dirty="0"/>
          </a:p>
        </p:txBody>
      </p:sp>
      <p:pic>
        <p:nvPicPr>
          <p:cNvPr id="2050" name="Picture 2" descr="G:\UMBROTSVINNA\Financial stability\Financial Stability 2013#1\PNG\FS131_I-R1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47" y="1268760"/>
            <a:ext cx="3564222" cy="52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231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II External position</a:t>
            </a:r>
          </a:p>
        </p:txBody>
      </p:sp>
      <p:pic>
        <p:nvPicPr>
          <p:cNvPr id="28674" name="Picture 2" descr="G:\UMBROTSVINNA\Financial stability\Financial Stability 2013#1\PNG\FS131_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5256584" cy="53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II External position</a:t>
            </a:r>
          </a:p>
        </p:txBody>
      </p:sp>
      <p:pic>
        <p:nvPicPr>
          <p:cNvPr id="29698" name="Picture 2" descr="G:\UMBROTSVINNA\Financial stability\Financial Stability 2013#1\PNG\FS131_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4144962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3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financial system: outlook and major risks</a:t>
            </a:r>
            <a:endParaRPr lang="is-IS" dirty="0" smtClean="0"/>
          </a:p>
        </p:txBody>
      </p:sp>
      <p:pic>
        <p:nvPicPr>
          <p:cNvPr id="3074" name="Picture 2" descr="G:\UMBROTSVINNA\Financial stability\Financial Stability 2013#1\PNG\FS131_0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4089400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4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II External position</a:t>
            </a:r>
          </a:p>
        </p:txBody>
      </p:sp>
      <p:pic>
        <p:nvPicPr>
          <p:cNvPr id="30722" name="Picture 2" descr="G:\UMBROTSVINNA\Financial stability\Financial Stability 2013#1\PNG\FS131_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4" y="1158661"/>
            <a:ext cx="3996356" cy="558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3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II External position</a:t>
            </a:r>
          </a:p>
        </p:txBody>
      </p:sp>
      <p:pic>
        <p:nvPicPr>
          <p:cNvPr id="31746" name="Picture 2" descr="G:\UMBROTSVINNA\Financial stability\Financial Stability 2013#1\PNG\FS131_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875"/>
            <a:ext cx="4211637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3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II External position</a:t>
            </a:r>
          </a:p>
        </p:txBody>
      </p:sp>
      <p:pic>
        <p:nvPicPr>
          <p:cNvPr id="32770" name="Picture 2" descr="G:\UMBROTSVINNA\Financial stability\Financial Stability 2013#1\PNG\FS131_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385888"/>
            <a:ext cx="4327525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3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II External position</a:t>
            </a:r>
          </a:p>
        </p:txBody>
      </p:sp>
      <p:pic>
        <p:nvPicPr>
          <p:cNvPr id="33794" name="Picture 2" descr="G:\UMBROTSVINNA\Financial stability\Financial Stability 2013#1\PNG\FS131_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19668"/>
            <a:ext cx="4310063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3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II External position</a:t>
            </a:r>
          </a:p>
        </p:txBody>
      </p:sp>
      <p:pic>
        <p:nvPicPr>
          <p:cNvPr id="34818" name="Picture 2" descr="G:\UMBROTSVINNA\Financial stability\Financial Stability 2013#1\PNG\FS131_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95" y="1268759"/>
            <a:ext cx="4416005" cy="52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3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II External position</a:t>
            </a:r>
          </a:p>
        </p:txBody>
      </p:sp>
      <p:pic>
        <p:nvPicPr>
          <p:cNvPr id="35842" name="Picture 2" descr="G:\UMBROTSVINNA\Financial stability\Financial Stability 2013#1\PNG\FS131_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54375"/>
            <a:ext cx="3503226" cy="542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3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II External position</a:t>
            </a:r>
          </a:p>
        </p:txBody>
      </p:sp>
      <p:pic>
        <p:nvPicPr>
          <p:cNvPr id="36866" name="Picture 2" descr="G:\UMBROTSVINNA\Financial stability\Financial Stability 2013#1\PNG\FS131_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71575"/>
            <a:ext cx="4383088" cy="55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3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II External position</a:t>
            </a:r>
          </a:p>
        </p:txBody>
      </p:sp>
      <p:pic>
        <p:nvPicPr>
          <p:cNvPr id="37890" name="Picture 2" descr="G:\UMBROTSVINNA\Financial stability\Financial Stability 2013#1\PNG\FS131_I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53" y="1196752"/>
            <a:ext cx="4230687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3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II External position</a:t>
            </a:r>
          </a:p>
        </p:txBody>
      </p:sp>
      <p:pic>
        <p:nvPicPr>
          <p:cNvPr id="38914" name="Picture 2" descr="G:\UMBROTSVINNA\Financial stability\Financial Stability 2013#1\PNG\FS131_I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427355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3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II External position</a:t>
            </a:r>
          </a:p>
        </p:txBody>
      </p:sp>
      <p:pic>
        <p:nvPicPr>
          <p:cNvPr id="39938" name="Picture 2" descr="G:\UMBROTSVINNA\Financial stability\Financial Stability 2013#1\PNG\FS131_I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437673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3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financial system: outlook and major risks</a:t>
            </a:r>
            <a:endParaRPr lang="is-IS" dirty="0" smtClean="0"/>
          </a:p>
        </p:txBody>
      </p:sp>
      <p:pic>
        <p:nvPicPr>
          <p:cNvPr id="2" name="Picture 2" descr="G:\UMBROTSVINNA\Financial stability\Financial Stability 2013#1\PNG\FS131_0-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23" y="1340768"/>
            <a:ext cx="4456112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00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II External position</a:t>
            </a:r>
          </a:p>
        </p:txBody>
      </p:sp>
      <p:pic>
        <p:nvPicPr>
          <p:cNvPr id="40962" name="Picture 2" descr="G:\UMBROTSVINNA\Financial stability\Financial Stability 2013#1\PNG\FS131_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20" y="1556792"/>
            <a:ext cx="4059238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3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II-1</a:t>
            </a:r>
            <a:br>
              <a:rPr lang="en-US" sz="2400" dirty="0" smtClean="0"/>
            </a:br>
            <a:r>
              <a:rPr lang="en-US" sz="2400" dirty="0" smtClean="0"/>
              <a:t>Central Bank’s foreign currency auctions</a:t>
            </a:r>
            <a:endParaRPr lang="is-IS" sz="2400" dirty="0" smtClean="0"/>
          </a:p>
        </p:txBody>
      </p:sp>
      <p:pic>
        <p:nvPicPr>
          <p:cNvPr id="41986" name="Picture 2" descr="G:\UMBROTSVINNA\Financial stability\Financial Stability 2013#1\PNG\FS131_II-R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4516438" cy="519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58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II-1</a:t>
            </a:r>
            <a:br>
              <a:rPr lang="en-US" sz="2400" dirty="0" smtClean="0"/>
            </a:br>
            <a:r>
              <a:rPr lang="en-US" sz="2400" dirty="0" smtClean="0"/>
              <a:t>Central Bank’s foreign currency auctions</a:t>
            </a:r>
            <a:endParaRPr lang="is-IS" sz="2400" dirty="0" smtClean="0"/>
          </a:p>
        </p:txBody>
      </p:sp>
      <p:pic>
        <p:nvPicPr>
          <p:cNvPr id="43010" name="Picture 2" descr="G:\UMBROTSVINNA\Financial stability\Financial Stability 2013#1\PNG\FS131_II-R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33524"/>
            <a:ext cx="3711575" cy="43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90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II-1</a:t>
            </a:r>
            <a:br>
              <a:rPr lang="en-US" sz="2400" dirty="0" smtClean="0"/>
            </a:br>
            <a:r>
              <a:rPr lang="en-US" sz="2400" dirty="0" smtClean="0"/>
              <a:t>Central Bank’s foreign currency auctions</a:t>
            </a:r>
            <a:endParaRPr lang="is-IS" sz="2400" dirty="0" smtClean="0"/>
          </a:p>
        </p:txBody>
      </p:sp>
      <p:pic>
        <p:nvPicPr>
          <p:cNvPr id="44034" name="Picture 2" descr="G:\UMBROTSVINNA\Financial stability\Financial Stability 2013#1\PNG\FS131_II-R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13282"/>
            <a:ext cx="4084637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90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II-1</a:t>
            </a:r>
            <a:br>
              <a:rPr lang="en-US" sz="2400" dirty="0" smtClean="0"/>
            </a:br>
            <a:r>
              <a:rPr lang="en-US" sz="2400" dirty="0" smtClean="0"/>
              <a:t>Central Bank’s foreign currency auctions</a:t>
            </a:r>
            <a:endParaRPr lang="is-IS" sz="2400" dirty="0" smtClean="0"/>
          </a:p>
        </p:txBody>
      </p:sp>
      <p:pic>
        <p:nvPicPr>
          <p:cNvPr id="45058" name="Picture 2" descr="G:\UMBROTSVINNA\Financial stability\Financial Stability 2013#1\PNG\FS131_II-R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4498975" cy="52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90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 smtClean="0"/>
              <a:t>Financial market entities</a:t>
            </a:r>
            <a:endParaRPr lang="is-IS" dirty="0" smtClean="0"/>
          </a:p>
        </p:txBody>
      </p:sp>
      <p:pic>
        <p:nvPicPr>
          <p:cNvPr id="46082" name="Picture 2" descr="G:\UMBROTSVINNA\Financial stability\Financial Stability 2013#1\PNG\FS131_I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268760"/>
            <a:ext cx="3346450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375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 smtClean="0"/>
              <a:t>Financial market entities</a:t>
            </a:r>
            <a:endParaRPr lang="is-IS" dirty="0" smtClean="0"/>
          </a:p>
        </p:txBody>
      </p:sp>
      <p:pic>
        <p:nvPicPr>
          <p:cNvPr id="47106" name="Picture 2" descr="G:\UMBROTSVINNA\Financial stability\Financial Stability 2013#1\PNG\FS131_I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4217987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 smtClean="0"/>
              <a:t>Financial market entities</a:t>
            </a:r>
            <a:endParaRPr lang="is-IS" dirty="0" smtClean="0"/>
          </a:p>
        </p:txBody>
      </p:sp>
      <p:pic>
        <p:nvPicPr>
          <p:cNvPr id="48130" name="Picture 2" descr="G:\UMBROTSVINNA\Financial stability\Financial Stability 2013#1\PNG\FS131_I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68760"/>
            <a:ext cx="3940251" cy="539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 smtClean="0"/>
              <a:t>Financial market entities</a:t>
            </a:r>
            <a:endParaRPr lang="is-IS" dirty="0" smtClean="0"/>
          </a:p>
        </p:txBody>
      </p:sp>
      <p:pic>
        <p:nvPicPr>
          <p:cNvPr id="49154" name="Picture 2" descr="G:\UMBROTSVINNA\Financial stability\Financial Stability 2013#1\PNG\FS131_I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4529138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 smtClean="0"/>
              <a:t>Financial market entities</a:t>
            </a:r>
            <a:endParaRPr lang="is-IS" dirty="0" smtClean="0"/>
          </a:p>
        </p:txBody>
      </p:sp>
      <p:pic>
        <p:nvPicPr>
          <p:cNvPr id="50178" name="Picture 2" descr="G:\UMBROTSVINNA\Financial stability\Financial Stability 2013#1\PNG\FS131_I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338263"/>
            <a:ext cx="2644775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financial system: outlook and major risks</a:t>
            </a:r>
            <a:endParaRPr lang="is-IS" dirty="0" smtClean="0"/>
          </a:p>
        </p:txBody>
      </p:sp>
      <p:pic>
        <p:nvPicPr>
          <p:cNvPr id="5122" name="Picture 2" descr="G:\UMBROTSVINNA\Financial stability\Financial Stability 2013#1\PNG\FS131_0-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216025"/>
            <a:ext cx="4437062" cy="52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4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 smtClean="0"/>
              <a:t>Financial market entities</a:t>
            </a:r>
            <a:endParaRPr lang="is-IS" dirty="0" smtClean="0"/>
          </a:p>
        </p:txBody>
      </p:sp>
      <p:pic>
        <p:nvPicPr>
          <p:cNvPr id="51203" name="Picture 3" descr="G:\UMBROTSVINNA\Financial stability\Financial Stability 2013#1\PNG\FS131_I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366838"/>
            <a:ext cx="2919412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 smtClean="0"/>
              <a:t>Financial market entities</a:t>
            </a:r>
            <a:endParaRPr lang="is-IS" dirty="0" smtClean="0"/>
          </a:p>
        </p:txBody>
      </p:sp>
      <p:pic>
        <p:nvPicPr>
          <p:cNvPr id="52226" name="Picture 2" descr="G:\UMBROTSVINNA\Financial stability\Financial Stability 2013#1\PNG\FS131_I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4456113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 smtClean="0"/>
              <a:t>Financial market entities</a:t>
            </a:r>
            <a:endParaRPr lang="is-IS" dirty="0" smtClean="0"/>
          </a:p>
        </p:txBody>
      </p:sp>
      <p:pic>
        <p:nvPicPr>
          <p:cNvPr id="53250" name="Picture 2" descr="G:\UMBROTSVINNA\Financial stability\Financial Stability 2013#1\PNG\FS131_I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196752"/>
            <a:ext cx="3998913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 smtClean="0"/>
              <a:t>Financial market entities</a:t>
            </a:r>
            <a:endParaRPr lang="is-IS" dirty="0" smtClean="0"/>
          </a:p>
        </p:txBody>
      </p:sp>
      <p:pic>
        <p:nvPicPr>
          <p:cNvPr id="54274" name="Picture 2" descr="G:\UMBROTSVINNA\Financial stability\Financial Stability 2013#1\PNG\FS131_I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4241800" cy="535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 smtClean="0"/>
              <a:t>Financial market entities</a:t>
            </a:r>
            <a:endParaRPr lang="is-IS" dirty="0" smtClean="0"/>
          </a:p>
        </p:txBody>
      </p:sp>
      <p:pic>
        <p:nvPicPr>
          <p:cNvPr id="55298" name="Picture 2" descr="G:\UMBROTSVINNA\Financial stability\Financial Stability 2013#1\PNG\FS131_II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124744"/>
            <a:ext cx="4181475" cy="56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 smtClean="0"/>
              <a:t>Financial market entities</a:t>
            </a:r>
            <a:endParaRPr lang="is-IS" dirty="0" smtClean="0"/>
          </a:p>
        </p:txBody>
      </p:sp>
      <p:pic>
        <p:nvPicPr>
          <p:cNvPr id="56322" name="Picture 2" descr="G:\UMBROTSVINNA\Financial stability\Financial Stability 2013#1\PNG\FS131_II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38489"/>
            <a:ext cx="3816424" cy="544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 smtClean="0"/>
              <a:t>Financial market entities</a:t>
            </a:r>
            <a:endParaRPr lang="is-IS" dirty="0" smtClean="0"/>
          </a:p>
        </p:txBody>
      </p:sp>
      <p:pic>
        <p:nvPicPr>
          <p:cNvPr id="57346" name="Picture 2" descr="G:\UMBROTSVINNA\Financial stability\Financial Stability 2013#1\PNG\FS131_II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21" y="1124744"/>
            <a:ext cx="3810000" cy="55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 smtClean="0"/>
              <a:t>Financial market entities</a:t>
            </a:r>
            <a:endParaRPr lang="is-IS" dirty="0" smtClean="0"/>
          </a:p>
        </p:txBody>
      </p:sp>
      <p:pic>
        <p:nvPicPr>
          <p:cNvPr id="58370" name="Picture 2" descr="G:\UMBROTSVINNA\Financial stability\Financial Stability 2013#1\PNG\FS131_I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417638"/>
            <a:ext cx="4327525" cy="40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en-US" dirty="0" smtClean="0"/>
              <a:t>Financial market entities</a:t>
            </a:r>
            <a:endParaRPr lang="is-IS" dirty="0" smtClean="0"/>
          </a:p>
        </p:txBody>
      </p:sp>
      <p:pic>
        <p:nvPicPr>
          <p:cNvPr id="59394" name="Picture 2" descr="G:\UMBROTSVINNA\Financial stability\Financial Stability 2013#1\PNG\FS131_III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1"/>
            <a:ext cx="2914114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III-1</a:t>
            </a:r>
            <a:br>
              <a:rPr lang="en-US" sz="2400" dirty="0" smtClean="0"/>
            </a:br>
            <a:r>
              <a:rPr lang="en-US" sz="2400" dirty="0" smtClean="0"/>
              <a:t>Housing Financing Fund</a:t>
            </a:r>
            <a:endParaRPr lang="en-US" sz="2400" dirty="0"/>
          </a:p>
        </p:txBody>
      </p:sp>
      <p:pic>
        <p:nvPicPr>
          <p:cNvPr id="60418" name="Picture 2" descr="G:\UMBROTSVINNA\Financial stability\Financial Stability 2013#1\PNG\FS131_R1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900" y="1268760"/>
            <a:ext cx="4230687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44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financial system: outlook and major risks</a:t>
            </a:r>
            <a:endParaRPr lang="is-IS" dirty="0" smtClean="0"/>
          </a:p>
        </p:txBody>
      </p:sp>
      <p:pic>
        <p:nvPicPr>
          <p:cNvPr id="6146" name="Picture 2" descr="G:\UMBROTSVINNA\Financial stability\Financial Stability 2013#1\PNG\FS131_0-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2" y="1124744"/>
            <a:ext cx="3558455" cy="551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39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III-1</a:t>
            </a:r>
            <a:br>
              <a:rPr lang="en-US" sz="2400" dirty="0" smtClean="0"/>
            </a:br>
            <a:r>
              <a:rPr lang="en-US" sz="2400" dirty="0" smtClean="0"/>
              <a:t>Housing Financing Fund</a:t>
            </a:r>
            <a:endParaRPr lang="en-US" sz="2400" dirty="0"/>
          </a:p>
        </p:txBody>
      </p:sp>
      <p:pic>
        <p:nvPicPr>
          <p:cNvPr id="61442" name="Picture 2" descr="G:\UMBROTSVINNA\Financial stability\Financial Stability 2013#1\PNG\FS131_R1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4595813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413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III-1</a:t>
            </a:r>
            <a:br>
              <a:rPr lang="en-US" sz="2400" dirty="0" smtClean="0"/>
            </a:br>
            <a:r>
              <a:rPr lang="en-US" sz="2400" dirty="0" smtClean="0"/>
              <a:t>Housing Financing Fund</a:t>
            </a:r>
            <a:endParaRPr lang="en-US" sz="2400" dirty="0"/>
          </a:p>
        </p:txBody>
      </p:sp>
      <p:pic>
        <p:nvPicPr>
          <p:cNvPr id="62466" name="Picture 2" descr="G:\UMBROTSVINNA\Financial stability\Financial Stability 2013#1\PNG\FS131_R1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390650"/>
            <a:ext cx="4078287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413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III-1</a:t>
            </a:r>
            <a:br>
              <a:rPr lang="en-US" sz="2400" dirty="0" smtClean="0"/>
            </a:br>
            <a:r>
              <a:rPr lang="en-US" sz="2400" dirty="0" smtClean="0"/>
              <a:t>Housing Financing Fund</a:t>
            </a:r>
            <a:endParaRPr lang="en-US" sz="2400" dirty="0"/>
          </a:p>
        </p:txBody>
      </p:sp>
      <p:pic>
        <p:nvPicPr>
          <p:cNvPr id="63490" name="Picture 2" descr="G:\UMBROTSVINNA\Financial stability\Financial Stability 2013#1\PNG\FS131_R1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222375"/>
            <a:ext cx="4443412" cy="47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413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III-1</a:t>
            </a:r>
            <a:br>
              <a:rPr lang="en-US" sz="2400" dirty="0" smtClean="0"/>
            </a:br>
            <a:r>
              <a:rPr lang="en-US" sz="2400" dirty="0" smtClean="0"/>
              <a:t>Housing Financing Fund</a:t>
            </a:r>
            <a:endParaRPr lang="en-US" sz="2400" dirty="0"/>
          </a:p>
        </p:txBody>
      </p:sp>
      <p:pic>
        <p:nvPicPr>
          <p:cNvPr id="64514" name="Picture 2" descr="G:\UMBROTSVINNA\Financial stability\Financial Stability 2013#1\PNG\FS131_R1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1176554"/>
            <a:ext cx="4230688" cy="47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413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Box III-1</a:t>
            </a:r>
            <a:br>
              <a:rPr lang="en-US" sz="2400" dirty="0" smtClean="0"/>
            </a:br>
            <a:r>
              <a:rPr lang="en-US" sz="2400" dirty="0" smtClean="0"/>
              <a:t>Housing Financing Fund</a:t>
            </a:r>
            <a:endParaRPr lang="en-US" sz="2400" dirty="0"/>
          </a:p>
        </p:txBody>
      </p:sp>
      <p:pic>
        <p:nvPicPr>
          <p:cNvPr id="65538" name="Picture 2" descr="G:\UMBROTSVINNA\Financial stability\Financial Stability 2013#1\PNG\FS131_R1_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30" y="1340768"/>
            <a:ext cx="4078287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413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66562" name="Picture 2" descr="G:\UMBROTSVINNA\Financial stability\Financial Stability 2013#1\PNG\FS131_IV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4529138" cy="504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67586" name="Picture 2" descr="G:\UMBROTSVINNA\Financial stability\Financial Stability 2013#1\PNG\FS131_IV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3443288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68610" name="Picture 2" descr="G:\UMBROTSVINNA\Financial stability\Financial Stability 2013#1\PNG\FS131_IV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241425"/>
            <a:ext cx="3249612" cy="483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69634" name="Picture 2" descr="G:\UMBROTSVINNA\Financial stability\Financial Stability 2013#1\PNG\FS131_IV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2840037" cy="48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70658" name="Picture 2" descr="G:\UMBROTSVINNA\Financial stability\Financial Stability 2013#1\PNG\FS131_IV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1195388"/>
            <a:ext cx="3998913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en-US" dirty="0" smtClean="0"/>
              <a:t>environment</a:t>
            </a:r>
          </a:p>
        </p:txBody>
      </p:sp>
      <p:pic>
        <p:nvPicPr>
          <p:cNvPr id="7170" name="Picture 2" descr="G:\UMBROTSVINNA\Financial stability\Financial Stability 2013#1\PNG\FS131_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71" y="1196752"/>
            <a:ext cx="3979863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71682" name="Picture 2" descr="G:\UMBROTSVINNA\Financial stability\Financial Stability 2013#1\PNG\FS131_IV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411763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72706" name="Picture 2" descr="G:\UMBROTSVINNA\Financial stability\Financial Stability 2013#1\PNG\FS131_IV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3913187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73730" name="Picture 2" descr="G:\UMBROTSVINNA\Financial stability\Financial Stability 2013#1\PNG\FS131_IV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09674"/>
            <a:ext cx="4016375" cy="53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74754" name="Picture 2" descr="G:\UMBROTSVINNA\Financial stability\Financial Stability 2013#1\PNG\FS131_IV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01715"/>
            <a:ext cx="3879726" cy="547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75778" name="Picture 2" descr="G:\UMBROTSVINNA\Financial stability\Financial Stability 2013#1\PNG\FS131_IV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31238"/>
            <a:ext cx="4089400" cy="566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76802" name="Picture 2" descr="G:\UMBROTSVINNA\Financial stability\Financial Stability 2013#1\PNG\FS131_IV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03718"/>
            <a:ext cx="3794792" cy="547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77826" name="Picture 2" descr="G:\UMBROTSVINNA\Financial stability\Financial Stability 2013#1\PNG\FS131_IV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4164012" cy="4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78850" name="Picture 2" descr="G:\UMBROTSVINNA\Financial stability\Financial Stability 2013#1\PNG\FS131_IV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4089400" cy="54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79874" name="Picture 2" descr="G:\UMBROTSVINNA\Financial stability\Financial Stability 2013#1\PNG\FS131_IV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89" y="1185863"/>
            <a:ext cx="3726885" cy="548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80898" name="Picture 2" descr="G:\UMBROTSVINNA\Financial stability\Financial Stability 2013#1\PNG\FS131_IV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90" y="1196752"/>
            <a:ext cx="3350126" cy="546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en-US" dirty="0" smtClean="0"/>
              <a:t>environment</a:t>
            </a:r>
          </a:p>
        </p:txBody>
      </p:sp>
      <p:pic>
        <p:nvPicPr>
          <p:cNvPr id="8194" name="Picture 2" descr="G:\UMBROTSVINNA\Financial stability\Financial Stability 2013#1\PNG\FS131_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005263" cy="52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1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81922" name="Picture 2" descr="G:\UMBROTSVINNA\Financial stability\Financial Stability 2013#1\PNG\FS131_IV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262063"/>
            <a:ext cx="4949825" cy="52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82946" name="Picture 2" descr="G:\UMBROTSVINNA\Financial stability\Financial Stability 2013#1\PNG\FS131_IV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4478214" cy="53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83970" name="Picture 2" descr="G:\UMBROTSVINNA\Financial stability\Financial Stability 2013#1\PNG\FS131_IV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4217987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84994" name="Picture 2" descr="G:\UMBROTSVINNA\Financial stability\Financial Stability 2013#1\PNG\FS131_IV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4217987" cy="46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86018" name="Picture 2" descr="G:\UMBROTSVINNA\Financial stability\Financial Stability 2013#1\PNG\FS131_IV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268760"/>
            <a:ext cx="4443413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87042" name="Picture 2" descr="G:\UMBROTSVINNA\Financial stability\Financial Stability 2013#1\PNG\FS131_IV-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1277938"/>
            <a:ext cx="4211637" cy="527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88066" name="Picture 2" descr="G:\UMBROTSVINNA\Financial stability\Financial Stability 2013#1\PNG\FS131_IV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1168400"/>
            <a:ext cx="4005262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89090" name="Picture 2" descr="G:\UMBROTSVINNA\Financial stability\Financial Stability 2013#1\PNG\FS131_IV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005263" cy="5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90114" name="Picture 2" descr="G:\UMBROTSVINNA\Financial stability\Financial Stability 2013#1\PNG\FS131_IV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86864"/>
            <a:ext cx="4112518" cy="535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91138" name="Picture 2" descr="G:\UMBROTSVINNA\Financial stability\Financial Stability 2013#1\PNG\FS131_IV-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4632325" cy="53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en-US" dirty="0" smtClean="0"/>
              <a:t>environment</a:t>
            </a:r>
          </a:p>
        </p:txBody>
      </p:sp>
      <p:pic>
        <p:nvPicPr>
          <p:cNvPr id="9218" name="Picture 2" descr="G:\UMBROTSVINNA\Financial stability\Financial Stability 2013#1\PNG\FS131_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196752"/>
            <a:ext cx="3979862" cy="52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1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92162" name="Picture 2" descr="G:\UMBROTSVINNA\Financial stability\Financial Stability 2013#1\PNG\FS131_IV-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443413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93186" name="Picture 2" descr="G:\UMBROTSVINNA\Financial stability\Financial Stability 2013#1\PNG\FS131_IV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77925"/>
            <a:ext cx="4230687" cy="56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94210" name="Picture 2" descr="G:\UMBROTSVINNA\Financial stability\Financial Stability 2013#1\PNG\FS131_IV-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4681538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95234" name="Picture 2" descr="G:\UMBROTSVINNA\Financial stability\Financial Stability 2013#1\PNG\FS131_IV-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803400"/>
            <a:ext cx="4071937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96258" name="Picture 2" descr="G:\UMBROTSVINNA\Financial stability\Financial Stability 2013#1\PNG\FS131_IV-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28" y="1166835"/>
            <a:ext cx="3758644" cy="564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97282" name="Picture 2" descr="G:\UMBROTSVINNA\Financial stability\Financial Stability 2013#1\PNG\FS131_IV-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20" y="1124744"/>
            <a:ext cx="424924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98306" name="Picture 2" descr="G:\UMBROTSVINNA\Financial stability\Financial Stability 2013#1\PNG\FS131_IV-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2" y="1124744"/>
            <a:ext cx="3363287" cy="548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99330" name="Picture 2" descr="G:\UMBROTSVINNA\Financial stability\Financial Stability 2013#1\PNG\FS131_IV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98" y="1196752"/>
            <a:ext cx="4791075" cy="51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borrowers’ situation</a:t>
            </a:r>
            <a:endParaRPr lang="en-US" dirty="0"/>
          </a:p>
        </p:txBody>
      </p:sp>
      <p:pic>
        <p:nvPicPr>
          <p:cNvPr id="100354" name="Picture 2" descr="G:\UMBROTSVINNA\Financial stability\Financial Stability 2013#1\PNG\FS131_IV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4" y="1124744"/>
            <a:ext cx="3426554" cy="541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IV Assets of DMBs and borrowers´ situation</a:t>
            </a:r>
            <a:endParaRPr lang="en-US" dirty="0"/>
          </a:p>
        </p:txBody>
      </p:sp>
      <p:pic>
        <p:nvPicPr>
          <p:cNvPr id="101378" name="Picture 2" descr="G:\UMBROTSVINNA\Financial stability\Financial Stability 2013#1\PNG\FS131_IV-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4572000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SI_kynning_rautt</Template>
  <TotalTime>0</TotalTime>
  <Words>756</Words>
  <Application>Microsoft Office PowerPoint</Application>
  <PresentationFormat>On-screen Show (4:3)</PresentationFormat>
  <Paragraphs>169</Paragraphs>
  <Slides>167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167</vt:i4>
      </vt:variant>
    </vt:vector>
  </HeadingPairs>
  <TitlesOfParts>
    <vt:vector size="168" baseType="lpstr">
      <vt:lpstr>SI_kynning_rautt</vt:lpstr>
      <vt:lpstr>Central Bank of Iceland</vt:lpstr>
      <vt:lpstr>The financial system: outlook and major risks</vt:lpstr>
      <vt:lpstr>The financial system: outlook and major risks</vt:lpstr>
      <vt:lpstr>The financial system: outlook and major risks</vt:lpstr>
      <vt:lpstr>The financial system: outlook and major risks</vt:lpstr>
      <vt:lpstr>The financial system: outlook and major risks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Box I-1 Corporate bond issuance</vt:lpstr>
      <vt:lpstr>Box I-1 Corporate bond issuance</vt:lpstr>
      <vt:lpstr>II External position</vt:lpstr>
      <vt:lpstr>II External position</vt:lpstr>
      <vt:lpstr>II External position</vt:lpstr>
      <vt:lpstr>II External position</vt:lpstr>
      <vt:lpstr>II External position</vt:lpstr>
      <vt:lpstr>II External position</vt:lpstr>
      <vt:lpstr>II External position</vt:lpstr>
      <vt:lpstr>II External position</vt:lpstr>
      <vt:lpstr>II External position</vt:lpstr>
      <vt:lpstr>II External position</vt:lpstr>
      <vt:lpstr>II External position</vt:lpstr>
      <vt:lpstr>II External position</vt:lpstr>
      <vt:lpstr>II External position</vt:lpstr>
      <vt:lpstr>Box II-1 Central Bank’s foreign currency auctions</vt:lpstr>
      <vt:lpstr>Box II-1 Central Bank’s foreign currency auctions</vt:lpstr>
      <vt:lpstr>Box II-1 Central Bank’s foreign currency auctions</vt:lpstr>
      <vt:lpstr>Box II-1 Central Bank’s foreign currency auctions</vt:lpstr>
      <vt:lpstr>III Financial market entities</vt:lpstr>
      <vt:lpstr>III Financial market entities</vt:lpstr>
      <vt:lpstr>III Financial market entities</vt:lpstr>
      <vt:lpstr>III Financial market entities</vt:lpstr>
      <vt:lpstr>III Financial market entities</vt:lpstr>
      <vt:lpstr>III Financial market entities</vt:lpstr>
      <vt:lpstr>III Financial market entities</vt:lpstr>
      <vt:lpstr>III Financial market entities</vt:lpstr>
      <vt:lpstr>III Financial market entities</vt:lpstr>
      <vt:lpstr>III Financial market entities</vt:lpstr>
      <vt:lpstr>III Financial market entities</vt:lpstr>
      <vt:lpstr>III Financial market entities</vt:lpstr>
      <vt:lpstr>III Financial market entities</vt:lpstr>
      <vt:lpstr>III Financial market entities</vt:lpstr>
      <vt:lpstr>Box III-1 Housing Financing Fund</vt:lpstr>
      <vt:lpstr>Box III-1 Housing Financing Fund</vt:lpstr>
      <vt:lpstr>Box III-1 Housing Financing Fund</vt:lpstr>
      <vt:lpstr>Box III-1 Housing Financing Fund</vt:lpstr>
      <vt:lpstr>Box III-1 Housing Financing Fund</vt:lpstr>
      <vt:lpstr>Box III-1 Housing Financing Fund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borrowers’ situation</vt:lpstr>
      <vt:lpstr>IV Assets of DMBs and borrowers´ situation</vt:lpstr>
      <vt:lpstr>IV Assets of DMBs and borrowers’ situation</vt:lpstr>
      <vt:lpstr>IV Assets of DMBs and borrowers’ situation</vt:lpstr>
      <vt:lpstr>IV Assets of DMBs and borrowers’ situation</vt:lpstr>
      <vt:lpstr>Box IV-1 Housing mortgages: Non-indexed vs. indexed</vt:lpstr>
      <vt:lpstr>Box IV-1 Housing mortgages: Non-indexed vs. indexed</vt:lpstr>
      <vt:lpstr>Box IV-1 Housing mortgages: Non-indexed vs. indexed</vt:lpstr>
      <vt:lpstr>Box IV-1 Housing mortgages: Non-indexed vs. indexed</vt:lpstr>
      <vt:lpstr>Box IV-1 Housing mortgages: Non-indexed vs. indexed</vt:lpstr>
      <vt:lpstr>Box IV-1 Housing mortgages: Non-indexed vs. indexed</vt:lpstr>
      <vt:lpstr>Box IV-1 Housing mortgages: Non-indexed vs. indexed</vt:lpstr>
      <vt:lpstr>Box IV-2 Debt, income and debt service based on tax returns</vt:lpstr>
      <vt:lpstr>Box IV-2 Debt, income and debt service based on tax returns</vt:lpstr>
      <vt:lpstr>Box IV-2 Debt, income and debt service based on tax returns</vt:lpstr>
      <vt:lpstr>Box IV-2 Debt, income and debt service based on tax returns</vt:lpstr>
      <vt:lpstr>Box IV-2 Debt, income and debt service based on tax returns</vt:lpstr>
      <vt:lpstr>Box IV-2 Debt, income and debt service based on tax returns</vt:lpstr>
      <vt:lpstr>Box IV-2 Debt, income and debt service based on tax returns</vt:lpstr>
      <vt:lpstr>Box IV-2 Debt, income and debt service based on tax returns</vt:lpstr>
      <vt:lpstr>Box IV-2 Debt, income and debt service based on tax returns</vt:lpstr>
      <vt:lpstr>Box IV-2 Debt, income and debt service based on tax returns</vt:lpstr>
      <vt:lpstr>Box IV-2 Debt, income and debt service based on tax returns</vt:lpstr>
      <vt:lpstr>Box IV-2 Debt, income and debt service based on tax returns</vt:lpstr>
      <vt:lpstr>Box IV-2 Debt, income and debt service based on tax returns</vt:lpstr>
      <vt:lpstr>V Funding and liquid funds</vt:lpstr>
      <vt:lpstr>V Funding and liquid funds</vt:lpstr>
      <vt:lpstr>V Funding and liquid funds</vt:lpstr>
      <vt:lpstr>V Funding and liquid funds</vt:lpstr>
      <vt:lpstr>V Funding and liquid funds</vt:lpstr>
      <vt:lpstr>V Funding and liquid funds</vt:lpstr>
      <vt:lpstr>V Funding and liquid funds</vt:lpstr>
      <vt:lpstr>V Funding and liquid funds</vt:lpstr>
      <vt:lpstr>Box V-1 New liquidity rules</vt:lpstr>
      <vt:lpstr>VI Operations and equity</vt:lpstr>
      <vt:lpstr>VI Operations and equity</vt:lpstr>
      <vt:lpstr>VI Operations and equity</vt:lpstr>
      <vt:lpstr>VI Operations and equity</vt:lpstr>
      <vt:lpstr>VI Operations and equity</vt:lpstr>
      <vt:lpstr>VI Operations and equity</vt:lpstr>
      <vt:lpstr>VI Operations and equity</vt:lpstr>
      <vt:lpstr>VI Operations and equity</vt:lpstr>
      <vt:lpstr>VI Operations and equity</vt:lpstr>
      <vt:lpstr>VI Operations and equity</vt:lpstr>
      <vt:lpstr>Box VI-1 Indexation imbalance</vt:lpstr>
      <vt:lpstr>Box VI-1 Indexation imbalance</vt:lpstr>
      <vt:lpstr>Box VI-2 Countercyclical capital buffer</vt:lpstr>
      <vt:lpstr>Box VI-2 Countercyclical capital buffer</vt:lpstr>
      <vt:lpstr>Box VI-2 Countercyclical capital buffer</vt:lpstr>
      <vt:lpstr>Box VI-2 Countercyclical capital buffer</vt:lpstr>
      <vt:lpstr>Box VI-2 Countercyclical capital buffer</vt:lpstr>
      <vt:lpstr>Box VI-2 Countercyclical capital buffer</vt:lpstr>
      <vt:lpstr>Box VI-2 Countercyclical capital buffer</vt:lpstr>
      <vt:lpstr>VII Settlement of the failed banks’ estates</vt:lpstr>
      <vt:lpstr>VII Settlement of the failed banks’ estates</vt:lpstr>
      <vt:lpstr>VII Settlement of the failed banks’ estates</vt:lpstr>
      <vt:lpstr>VII Settlement of the failed banks’ estates</vt:lpstr>
      <vt:lpstr>VII Settlement of the failed banks’ estates</vt:lpstr>
      <vt:lpstr>VII Settlement of the failed banks’ estates</vt:lpstr>
      <vt:lpstr>VII Settlement of the failed banks’ estates</vt:lpstr>
      <vt:lpstr>VII Settlement of the failed banks’ estates</vt:lpstr>
      <vt:lpstr>VII Settlement of the failed banks’ estates</vt:lpstr>
      <vt:lpstr>Box VII-1 Claims on the failed banks, disbursements and the amount of outstanding claims</vt:lpstr>
      <vt:lpstr>Box VII-2 Smaller financial undertakings in winding-up proceedings</vt:lpstr>
      <vt:lpstr>Appendix I Nordic comparison </vt:lpstr>
      <vt:lpstr>Appendix I Nordic comparison </vt:lpstr>
      <vt:lpstr>Appendix I Nordic comparison </vt:lpstr>
      <vt:lpstr>Appendix I Nordic comparison </vt:lpstr>
      <vt:lpstr>Appendix I Nordic comparison </vt:lpstr>
      <vt:lpstr>Appendix I Nordic comparison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2013-10-21T10:48:48Z</dcterms:created>
  <dcterms:modified xsi:type="dcterms:W3CDTF">2013-10-21T10:48:53Z</dcterms:modified>
</cp:coreProperties>
</file>