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80" r:id="rId2"/>
    <p:sldId id="672" r:id="rId3"/>
    <p:sldId id="1023" r:id="rId4"/>
    <p:sldId id="1024" r:id="rId5"/>
    <p:sldId id="1025" r:id="rId6"/>
    <p:sldId id="1026" r:id="rId7"/>
    <p:sldId id="1027" r:id="rId8"/>
    <p:sldId id="1028" r:id="rId9"/>
    <p:sldId id="1029" r:id="rId10"/>
    <p:sldId id="1030" r:id="rId11"/>
    <p:sldId id="1031" r:id="rId12"/>
    <p:sldId id="1032" r:id="rId13"/>
    <p:sldId id="1033" r:id="rId14"/>
    <p:sldId id="1034" r:id="rId15"/>
    <p:sldId id="1035" r:id="rId16"/>
    <p:sldId id="1036" r:id="rId17"/>
    <p:sldId id="1037" r:id="rId18"/>
    <p:sldId id="1038" r:id="rId19"/>
    <p:sldId id="1039" r:id="rId20"/>
    <p:sldId id="1040" r:id="rId21"/>
    <p:sldId id="1041" r:id="rId22"/>
    <p:sldId id="1042" r:id="rId23"/>
    <p:sldId id="1043" r:id="rId24"/>
    <p:sldId id="1044" r:id="rId25"/>
    <p:sldId id="1045" r:id="rId26"/>
    <p:sldId id="1046" r:id="rId27"/>
    <p:sldId id="1047" r:id="rId28"/>
    <p:sldId id="1048" r:id="rId29"/>
    <p:sldId id="1049" r:id="rId30"/>
    <p:sldId id="1050" r:id="rId31"/>
    <p:sldId id="1051" r:id="rId32"/>
    <p:sldId id="1052" r:id="rId33"/>
    <p:sldId id="1053" r:id="rId34"/>
    <p:sldId id="1054" r:id="rId35"/>
    <p:sldId id="1055" r:id="rId36"/>
    <p:sldId id="1056" r:id="rId37"/>
    <p:sldId id="1057" r:id="rId38"/>
    <p:sldId id="1058" r:id="rId39"/>
    <p:sldId id="1059" r:id="rId40"/>
    <p:sldId id="1060" r:id="rId41"/>
    <p:sldId id="1061" r:id="rId42"/>
    <p:sldId id="1062" r:id="rId43"/>
    <p:sldId id="1063" r:id="rId44"/>
    <p:sldId id="1064" r:id="rId45"/>
    <p:sldId id="1065" r:id="rId46"/>
    <p:sldId id="1066" r:id="rId47"/>
    <p:sldId id="1067" r:id="rId48"/>
    <p:sldId id="1002" r:id="rId49"/>
    <p:sldId id="1068" r:id="rId50"/>
    <p:sldId id="1069" r:id="rId51"/>
    <p:sldId id="1070" r:id="rId52"/>
    <p:sldId id="1071" r:id="rId53"/>
    <p:sldId id="1072" r:id="rId54"/>
    <p:sldId id="1073" r:id="rId55"/>
    <p:sldId id="1074" r:id="rId56"/>
    <p:sldId id="1075" r:id="rId57"/>
    <p:sldId id="1076" r:id="rId58"/>
    <p:sldId id="1077" r:id="rId59"/>
    <p:sldId id="1078" r:id="rId60"/>
    <p:sldId id="1079" r:id="rId61"/>
    <p:sldId id="1080" r:id="rId62"/>
    <p:sldId id="1022" r:id="rId63"/>
    <p:sldId id="1081" r:id="rId64"/>
    <p:sldId id="1082" r:id="rId65"/>
    <p:sldId id="1083" r:id="rId66"/>
    <p:sldId id="1084" r:id="rId67"/>
    <p:sldId id="1085" r:id="rId68"/>
    <p:sldId id="1086" r:id="rId69"/>
    <p:sldId id="1087" r:id="rId70"/>
    <p:sldId id="1088" r:id="rId71"/>
    <p:sldId id="937" r:id="rId72"/>
    <p:sldId id="1089" r:id="rId73"/>
    <p:sldId id="1090" r:id="rId74"/>
    <p:sldId id="1091" r:id="rId75"/>
    <p:sldId id="1092" r:id="rId76"/>
    <p:sldId id="1093" r:id="rId77"/>
    <p:sldId id="1094" r:id="rId78"/>
    <p:sldId id="1095" r:id="rId79"/>
    <p:sldId id="1096" r:id="rId80"/>
    <p:sldId id="1097" r:id="rId81"/>
    <p:sldId id="1098" r:id="rId82"/>
    <p:sldId id="1099" r:id="rId83"/>
    <p:sldId id="1100" r:id="rId84"/>
    <p:sldId id="1101" r:id="rId85"/>
    <p:sldId id="1102" r:id="rId86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6473" autoAdjust="0"/>
  </p:normalViewPr>
  <p:slideViewPr>
    <p:cSldViewPr>
      <p:cViewPr varScale="1">
        <p:scale>
          <a:sx n="83" d="100"/>
          <a:sy n="83" d="100"/>
        </p:scale>
        <p:origin x="780" y="102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19.9.2023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9/19/2023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9/19/2023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9/19/2023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20 September 2023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Financial </a:t>
            </a:r>
            <a:r>
              <a:rPr lang="is-IS" dirty="0" err="1"/>
              <a:t>Stability</a:t>
            </a:r>
            <a:r>
              <a:rPr lang="is-IS" dirty="0"/>
              <a:t> 2023/2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C032B1F-47B4-012A-6CC0-6913782E8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781550"/>
            <a:ext cx="5084074" cy="5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0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D5294B7-1CF9-C708-64A7-0E5C18762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354575"/>
            <a:ext cx="4992634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beds&#10;&#10;Description automatically generated">
            <a:extLst>
              <a:ext uri="{FF2B5EF4-FFF2-40B4-BE49-F238E27FC236}">
                <a16:creationId xmlns:a16="http://schemas.microsoft.com/office/drawing/2014/main" id="{C048CD1F-3E1B-EF0D-838A-D270A499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261611"/>
            <a:ext cx="5056642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0C22F29E-1A91-9BF8-757A-6CA660595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729734"/>
            <a:ext cx="5084074" cy="56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showing the number of tourists&#10;&#10;Description automatically generated">
            <a:extLst>
              <a:ext uri="{FF2B5EF4-FFF2-40B4-BE49-F238E27FC236}">
                <a16:creationId xmlns:a16="http://schemas.microsoft.com/office/drawing/2014/main" id="{357FAF4A-29CF-3C5D-04F5-B06D08A0D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03" y="2567936"/>
            <a:ext cx="5129794" cy="40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95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with orange lines and numbers&#10;&#10;Description automatically generated">
            <a:extLst>
              <a:ext uri="{FF2B5EF4-FFF2-40B4-BE49-F238E27FC236}">
                <a16:creationId xmlns:a16="http://schemas.microsoft.com/office/drawing/2014/main" id="{73155279-81D8-1021-9D57-5B9516DCE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8" y="2324095"/>
            <a:ext cx="5193803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0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growth and value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28B76581-CDDF-898D-994F-8BB97E909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31" y="1885182"/>
            <a:ext cx="498653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price of the stock market&#10;&#10;Description automatically generated with medium confidence">
            <a:extLst>
              <a:ext uri="{FF2B5EF4-FFF2-40B4-BE49-F238E27FC236}">
                <a16:creationId xmlns:a16="http://schemas.microsoft.com/office/drawing/2014/main" id="{C9E84E76-6A1D-E9DF-909A-604548ADF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2327143"/>
            <a:ext cx="5001778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53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house price&#10;&#10;Description automatically generated">
            <a:extLst>
              <a:ext uri="{FF2B5EF4-FFF2-40B4-BE49-F238E27FC236}">
                <a16:creationId xmlns:a16="http://schemas.microsoft.com/office/drawing/2014/main" id="{FE6A74AB-583A-FFD3-00BE-68C89C285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78" y="2145787"/>
            <a:ext cx="5361443" cy="4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2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properties&#10;&#10;Description automatically generated">
            <a:extLst>
              <a:ext uri="{FF2B5EF4-FFF2-40B4-BE49-F238E27FC236}">
                <a16:creationId xmlns:a16="http://schemas.microsoft.com/office/drawing/2014/main" id="{A1DB292A-DD68-859B-61A6-5D991D140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2048251"/>
            <a:ext cx="5202947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A graph of the rising prices of the country&#10;&#10;Description automatically generated with medium confidence">
            <a:extLst>
              <a:ext uri="{FF2B5EF4-FFF2-40B4-BE49-F238E27FC236}">
                <a16:creationId xmlns:a16="http://schemas.microsoft.com/office/drawing/2014/main" id="{757CECE3-127B-167E-6F8D-30900A9AA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194555"/>
            <a:ext cx="5017018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price&#10;&#10;Description automatically generated with medium confidence">
            <a:extLst>
              <a:ext uri="{FF2B5EF4-FFF2-40B4-BE49-F238E27FC236}">
                <a16:creationId xmlns:a16="http://schemas.microsoft.com/office/drawing/2014/main" id="{BCCD0F4F-BCC6-7F14-112E-A50593C5C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904994"/>
            <a:ext cx="5087122" cy="53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house price&#10;&#10;Description automatically generated">
            <a:extLst>
              <a:ext uri="{FF2B5EF4-FFF2-40B4-BE49-F238E27FC236}">
                <a16:creationId xmlns:a16="http://schemas.microsoft.com/office/drawing/2014/main" id="{448219D7-D93C-B7B6-053A-30D9BF58D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0" y="1615434"/>
            <a:ext cx="5321819" cy="59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68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house price&#10;&#10;Description automatically generated">
            <a:extLst>
              <a:ext uri="{FF2B5EF4-FFF2-40B4-BE49-F238E27FC236}">
                <a16:creationId xmlns:a16="http://schemas.microsoft.com/office/drawing/2014/main" id="{360EF529-38EF-F086-AB5B-BA11281C3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1565142"/>
            <a:ext cx="5276099" cy="60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25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01AE542-15D2-17A0-3A51-E166DE122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1813554"/>
            <a:ext cx="5074930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0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2911BF33-9FA8-3D18-9A58-44C7C92DF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1923282"/>
            <a:ext cx="4992634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4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employees&#10;&#10;Description automatically generated">
            <a:extLst>
              <a:ext uri="{FF2B5EF4-FFF2-40B4-BE49-F238E27FC236}">
                <a16:creationId xmlns:a16="http://schemas.microsoft.com/office/drawing/2014/main" id="{6472F621-3FD3-D8F0-A1CD-B930C157A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58" y="2426203"/>
            <a:ext cx="5376683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7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growth of a company&#10;&#10;Description automatically generated with medium confidence">
            <a:extLst>
              <a:ext uri="{FF2B5EF4-FFF2-40B4-BE49-F238E27FC236}">
                <a16:creationId xmlns:a16="http://schemas.microsoft.com/office/drawing/2014/main" id="{09CDF0F6-C0E0-FE37-E072-6A6A90C0B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487164"/>
            <a:ext cx="5081026" cy="41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5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price change&#10;&#10;Description automatically generated with medium confidence">
            <a:extLst>
              <a:ext uri="{FF2B5EF4-FFF2-40B4-BE49-F238E27FC236}">
                <a16:creationId xmlns:a16="http://schemas.microsoft.com/office/drawing/2014/main" id="{271B44E0-A524-10E6-0725-0C490887F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804410"/>
            <a:ext cx="5099314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2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building&#10;&#10;Description automatically generated with medium confidence">
            <a:extLst>
              <a:ext uri="{FF2B5EF4-FFF2-40B4-BE49-F238E27FC236}">
                <a16:creationId xmlns:a16="http://schemas.microsoft.com/office/drawing/2014/main" id="{8D02D8E8-02FD-5E7E-8AFD-EEE788562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871466"/>
            <a:ext cx="5087122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5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2495463-29C9-56DE-39C1-ECD31E65D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1929378"/>
            <a:ext cx="5004826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A graph of a financial rate&#10;&#10;Description automatically generated with medium confidence">
            <a:extLst>
              <a:ext uri="{FF2B5EF4-FFF2-40B4-BE49-F238E27FC236}">
                <a16:creationId xmlns:a16="http://schemas.microsoft.com/office/drawing/2014/main" id="{6C8B7B5D-800B-F34B-91DF-83AF2EE2D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22" y="2199127"/>
            <a:ext cx="5266955" cy="4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90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2C30D37E-4F14-277A-F4A5-BB9DB6C5A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22343"/>
            <a:ext cx="502311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03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6A91D014-8E29-5ED4-CC6C-2100C1CE9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27" y="2074159"/>
            <a:ext cx="4974346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credit growth&#10;&#10;Description automatically generated">
            <a:extLst>
              <a:ext uri="{FF2B5EF4-FFF2-40B4-BE49-F238E27FC236}">
                <a16:creationId xmlns:a16="http://schemas.microsoft.com/office/drawing/2014/main" id="{C1C4A24E-1869-8150-73E4-A04D04880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112259"/>
            <a:ext cx="5038354" cy="4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8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growth and credit growth&#10;&#10;Description automatically generated">
            <a:extLst>
              <a:ext uri="{FF2B5EF4-FFF2-40B4-BE49-F238E27FC236}">
                <a16:creationId xmlns:a16="http://schemas.microsoft.com/office/drawing/2014/main" id="{88A3D96B-B3F6-21E9-BDAF-D6BF5F2F6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00422"/>
            <a:ext cx="5026162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2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a loan&#10;&#10;Description automatically generated with medium confidence">
            <a:extLst>
              <a:ext uri="{FF2B5EF4-FFF2-40B4-BE49-F238E27FC236}">
                <a16:creationId xmlns:a16="http://schemas.microsoft.com/office/drawing/2014/main" id="{D978C1BF-36F0-89BD-DF6D-FC71B52F3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025391"/>
            <a:ext cx="5074930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79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interest rate&#10;&#10;Description automatically generated">
            <a:extLst>
              <a:ext uri="{FF2B5EF4-FFF2-40B4-BE49-F238E27FC236}">
                <a16:creationId xmlns:a16="http://schemas.microsoft.com/office/drawing/2014/main" id="{9CC56507-24EC-FD7E-60FC-8BFB43F4D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812030"/>
            <a:ext cx="5023114" cy="55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7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of interest&#10;&#10;Description automatically generated with medium confidence">
            <a:extLst>
              <a:ext uri="{FF2B5EF4-FFF2-40B4-BE49-F238E27FC236}">
                <a16:creationId xmlns:a16="http://schemas.microsoft.com/office/drawing/2014/main" id="{7C2FCEBD-40E3-CCD3-376A-91252AEFA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77207"/>
            <a:ext cx="5023114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8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credit growth&#10;&#10;Description automatically generated">
            <a:extLst>
              <a:ext uri="{FF2B5EF4-FFF2-40B4-BE49-F238E27FC236}">
                <a16:creationId xmlns:a16="http://schemas.microsoft.com/office/drawing/2014/main" id="{1BA51A6F-2B96-1C51-5D43-49E32FF91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12259"/>
            <a:ext cx="5099314" cy="4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0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B5BC1F00-C588-CF0B-7072-3BC9FF94E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1950714"/>
            <a:ext cx="5077978" cy="52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1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with a line and a line&#10;&#10;Description automatically generated">
            <a:extLst>
              <a:ext uri="{FF2B5EF4-FFF2-40B4-BE49-F238E27FC236}">
                <a16:creationId xmlns:a16="http://schemas.microsoft.com/office/drawing/2014/main" id="{DAC852CC-5139-1CF6-FB3A-B33A80FFF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324095"/>
            <a:ext cx="5099314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3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A graph of a number of people&#10;&#10;Description automatically generated">
            <a:extLst>
              <a:ext uri="{FF2B5EF4-FFF2-40B4-BE49-F238E27FC236}">
                <a16:creationId xmlns:a16="http://schemas.microsoft.com/office/drawing/2014/main" id="{D1F6480C-0D14-AD6C-3DDB-6EF41BE4F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436871"/>
            <a:ext cx="5017018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95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130E469E-CAD1-FB8B-CE13-CEAC26920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621530"/>
            <a:ext cx="5017018" cy="59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59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144E0F90-71C0-BA40-25FA-650BFBCE4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891278"/>
            <a:ext cx="5017018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88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rate of loan&#10;&#10;Description automatically generated with medium confidence">
            <a:extLst>
              <a:ext uri="{FF2B5EF4-FFF2-40B4-BE49-F238E27FC236}">
                <a16:creationId xmlns:a16="http://schemas.microsoft.com/office/drawing/2014/main" id="{69022111-7327-33BF-5DDB-4C7125956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13199"/>
            <a:ext cx="5023114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6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853CE91-DAD0-0CBA-4470-3224A987C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434077"/>
            <a:ext cx="5017018" cy="62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13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financial cycle and subcycles&#10;&#10;Description automatically generated">
            <a:extLst>
              <a:ext uri="{FF2B5EF4-FFF2-40B4-BE49-F238E27FC236}">
                <a16:creationId xmlns:a16="http://schemas.microsoft.com/office/drawing/2014/main" id="{023252EF-2296-AB39-1E93-AD2EE66CF3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961382"/>
            <a:ext cx="5111506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credit and buffer guide&#10;&#10;Description automatically generated">
            <a:extLst>
              <a:ext uri="{FF2B5EF4-FFF2-40B4-BE49-F238E27FC236}">
                <a16:creationId xmlns:a16="http://schemas.microsoft.com/office/drawing/2014/main" id="{18E18C9E-2AFE-A83C-D6EC-CA6124A00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02531"/>
            <a:ext cx="5077978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31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F4A16F7-7B5A-D37E-D603-43E2C8FB4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522470"/>
            <a:ext cx="5111506" cy="6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51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financial condition&#10;&#10;Description automatically generated with medium confidence">
            <a:extLst>
              <a:ext uri="{FF2B5EF4-FFF2-40B4-BE49-F238E27FC236}">
                <a16:creationId xmlns:a16="http://schemas.microsoft.com/office/drawing/2014/main" id="{B2D93B70-F56F-C1BB-182F-C26E4B8B4C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1912614"/>
            <a:ext cx="5108458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25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BD128631-9A85-127F-F9BE-68FC55134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9" y="1495037"/>
            <a:ext cx="4949962" cy="61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7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financial growth&#10;&#10;Description automatically generated with medium confidence">
            <a:extLst>
              <a:ext uri="{FF2B5EF4-FFF2-40B4-BE49-F238E27FC236}">
                <a16:creationId xmlns:a16="http://schemas.microsoft.com/office/drawing/2014/main" id="{E5EA86F6-BBF6-AD47-FFE3-67D3C6BB8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87" y="1807458"/>
            <a:ext cx="5157226" cy="55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A011033B-A577-7601-AE90-1CC88D5D7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04055"/>
            <a:ext cx="5077978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6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with numbers and a bar chart&#10;&#10;Description automatically generated with medium confidence">
            <a:extLst>
              <a:ext uri="{FF2B5EF4-FFF2-40B4-BE49-F238E27FC236}">
                <a16:creationId xmlns:a16="http://schemas.microsoft.com/office/drawing/2014/main" id="{28142028-6001-ADA1-D084-50B9A0BAD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84242"/>
            <a:ext cx="5041402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59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graph showing the amount of income per cent of the company's income&#10;&#10;Description automatically generated with medium confidence">
            <a:extLst>
              <a:ext uri="{FF2B5EF4-FFF2-40B4-BE49-F238E27FC236}">
                <a16:creationId xmlns:a16="http://schemas.microsoft.com/office/drawing/2014/main" id="{D454CB3F-B651-A90D-904D-24987E4AC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18" y="2305807"/>
            <a:ext cx="5254763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7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income and expenses&#10;&#10;Description automatically generated with medium confidence">
            <a:extLst>
              <a:ext uri="{FF2B5EF4-FFF2-40B4-BE49-F238E27FC236}">
                <a16:creationId xmlns:a16="http://schemas.microsoft.com/office/drawing/2014/main" id="{5E061193-FEA9-C6A9-4F77-9680A18D1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1336541"/>
            <a:ext cx="5172467" cy="6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89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13A238DD-D5D8-43DB-EE94-8AC5829C8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15" y="1659630"/>
            <a:ext cx="4937770" cy="58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5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1C97D4B7-7161-A219-97D9-4B8F7C668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001007"/>
            <a:ext cx="5038354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1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financial account&#10;&#10;Description automatically generated with medium confidence">
            <a:extLst>
              <a:ext uri="{FF2B5EF4-FFF2-40B4-BE49-F238E27FC236}">
                <a16:creationId xmlns:a16="http://schemas.microsoft.com/office/drawing/2014/main" id="{E45D44DC-F788-17E9-FBB8-BE1EEF4B4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06" y="2040631"/>
            <a:ext cx="5218187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578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number of columns&#10;&#10;Description automatically generated with medium confidence">
            <a:extLst>
              <a:ext uri="{FF2B5EF4-FFF2-40B4-BE49-F238E27FC236}">
                <a16:creationId xmlns:a16="http://schemas.microsoft.com/office/drawing/2014/main" id="{55BACD47-D9E8-8CE3-AC6F-F8810F028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1735830"/>
            <a:ext cx="5047498" cy="56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1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44EC9E89-182E-BEFB-D72B-8CD1CF2C6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304283"/>
            <a:ext cx="5120650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94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2DE32F75-AE9F-8D9F-BB3A-3AE2DA88D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304283"/>
            <a:ext cx="5026162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12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CCD83AFC-9AA3-6B73-E5E7-0B35B5BA4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304283"/>
            <a:ext cx="5026162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A graph of a graph of the exchange rate&#10;&#10;Description automatically generated with medium confidence">
            <a:extLst>
              <a:ext uri="{FF2B5EF4-FFF2-40B4-BE49-F238E27FC236}">
                <a16:creationId xmlns:a16="http://schemas.microsoft.com/office/drawing/2014/main" id="{B9012FEC-42DA-87BC-34CB-E6CBC70D7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94555"/>
            <a:ext cx="5032258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spread on foreign bonds&#10;&#10;Description automatically generated">
            <a:extLst>
              <a:ext uri="{FF2B5EF4-FFF2-40B4-BE49-F238E27FC236}">
                <a16:creationId xmlns:a16="http://schemas.microsoft.com/office/drawing/2014/main" id="{874DD2C2-2A16-487E-DEDA-C3FD7BE5F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55" y="2217415"/>
            <a:ext cx="5059690" cy="47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09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3C33B612-4482-6610-EB1B-AB451CEA2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27143"/>
            <a:ext cx="5023114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01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graph showing the growth of the global market&#10;&#10;Description automatically generated with medium confidence">
            <a:extLst>
              <a:ext uri="{FF2B5EF4-FFF2-40B4-BE49-F238E27FC236}">
                <a16:creationId xmlns:a16="http://schemas.microsoft.com/office/drawing/2014/main" id="{46BE85C7-36A2-D42E-C0AD-42EEE6F8E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2354575"/>
            <a:ext cx="5087122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45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export of goods and services&#10;&#10;Description automatically generated">
            <a:extLst>
              <a:ext uri="{FF2B5EF4-FFF2-40B4-BE49-F238E27FC236}">
                <a16:creationId xmlns:a16="http://schemas.microsoft.com/office/drawing/2014/main" id="{475EA788-E729-12A9-034F-F5F883FA6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342383"/>
            <a:ext cx="5077978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number of prices&#10;&#10;Description automatically generated with medium confidence">
            <a:extLst>
              <a:ext uri="{FF2B5EF4-FFF2-40B4-BE49-F238E27FC236}">
                <a16:creationId xmlns:a16="http://schemas.microsoft.com/office/drawing/2014/main" id="{7F13964A-613A-0B13-1360-4280A4BFC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62551"/>
            <a:ext cx="5026162" cy="48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25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826ABDA-0A75-D8BE-23AC-9D6E01A32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07" y="2167123"/>
            <a:ext cx="4684786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12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stress scenario&#10;&#10;Description automatically generated with medium confidence">
            <a:extLst>
              <a:ext uri="{FF2B5EF4-FFF2-40B4-BE49-F238E27FC236}">
                <a16:creationId xmlns:a16="http://schemas.microsoft.com/office/drawing/2014/main" id="{5C49A07D-9B60-91C6-C55A-60641CBC0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15" y="2295139"/>
            <a:ext cx="4709170" cy="45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0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615023BA-DC89-2304-510C-0714B38E3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91" y="2346955"/>
            <a:ext cx="4788418" cy="44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2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EDADF240-74FB-828C-606C-F869D5B5E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063491"/>
            <a:ext cx="5038354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03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stress scenario&#10;&#10;Description automatically generated with medium confidence">
            <a:extLst>
              <a:ext uri="{FF2B5EF4-FFF2-40B4-BE49-F238E27FC236}">
                <a16:creationId xmlns:a16="http://schemas.microsoft.com/office/drawing/2014/main" id="{E315E108-A966-7FC2-47EE-0B8324765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063491"/>
            <a:ext cx="5017018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2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6" name="Picture 5" descr="A graph of a number of currency transactions&#10;&#10;Description automatically generated">
            <a:extLst>
              <a:ext uri="{FF2B5EF4-FFF2-40B4-BE49-F238E27FC236}">
                <a16:creationId xmlns:a16="http://schemas.microsoft.com/office/drawing/2014/main" id="{CFD50486-4954-0FDF-AE99-4C80FCF68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549648"/>
            <a:ext cx="5017018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905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2023</a:t>
            </a:r>
            <a:endParaRPr lang="is-IS" dirty="0"/>
          </a:p>
        </p:txBody>
      </p:sp>
      <p:pic>
        <p:nvPicPr>
          <p:cNvPr id="4" name="Picture 3" descr="A graph of a stress&#10;&#10;Description automatically generated">
            <a:extLst>
              <a:ext uri="{FF2B5EF4-FFF2-40B4-BE49-F238E27FC236}">
                <a16:creationId xmlns:a16="http://schemas.microsoft.com/office/drawing/2014/main" id="{2219C7AE-5C18-1BBB-10BD-3FA845CE1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194555"/>
            <a:ext cx="5013970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448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diagram of a business&#10;&#10;Description automatically generated">
            <a:extLst>
              <a:ext uri="{FF2B5EF4-FFF2-40B4-BE49-F238E27FC236}">
                <a16:creationId xmlns:a16="http://schemas.microsoft.com/office/drawing/2014/main" id="{543D8897-8A57-6BAD-9925-AAE26C955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74" y="2036059"/>
            <a:ext cx="5730252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28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150FC24D-E21B-CB32-B2AC-C5FBD8C4F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203699"/>
            <a:ext cx="5074930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87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41768CB-F9A4-E87B-29A8-201599163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2046727"/>
            <a:ext cx="5126746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92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graph showing the amount of money in the bank&#10;&#10;Description automatically generated with medium confidence">
            <a:extLst>
              <a:ext uri="{FF2B5EF4-FFF2-40B4-BE49-F238E27FC236}">
                <a16:creationId xmlns:a16="http://schemas.microsoft.com/office/drawing/2014/main" id="{6F60ED51-06DA-99BA-6866-04B505784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311903"/>
            <a:ext cx="5056642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768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C677A05F-0272-7ABB-6363-A9810B415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68291"/>
            <a:ext cx="5096266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829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companies&#10;&#10;Description automatically generated with medium confidence">
            <a:extLst>
              <a:ext uri="{FF2B5EF4-FFF2-40B4-BE49-F238E27FC236}">
                <a16:creationId xmlns:a16="http://schemas.microsoft.com/office/drawing/2014/main" id="{0C2B1072-2B85-0003-1A3B-54C120B4F8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2374387"/>
            <a:ext cx="5163323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6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4351386B-F6DD-C1AC-D74D-046E46EF5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1709922"/>
            <a:ext cx="5114554" cy="57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285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3207BD13-96E1-A4CC-6E96-6C5F414ED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2334763"/>
            <a:ext cx="5196851" cy="44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07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overnight loans&#10;&#10;Description automatically generated">
            <a:extLst>
              <a:ext uri="{FF2B5EF4-FFF2-40B4-BE49-F238E27FC236}">
                <a16:creationId xmlns:a16="http://schemas.microsoft.com/office/drawing/2014/main" id="{E79AB4E8-E51F-1ACE-39FB-80FE7E45B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673092"/>
            <a:ext cx="5050546" cy="37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7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graph showing the growth of the company's investment&#10;&#10;Description automatically generated with medium confidence">
            <a:extLst>
              <a:ext uri="{FF2B5EF4-FFF2-40B4-BE49-F238E27FC236}">
                <a16:creationId xmlns:a16="http://schemas.microsoft.com/office/drawing/2014/main" id="{D05CDD27-C1C3-FF88-5069-CE7374D90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258563"/>
            <a:ext cx="5077978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794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card&#10;&#10;Description automatically generated with medium confidence">
            <a:extLst>
              <a:ext uri="{FF2B5EF4-FFF2-40B4-BE49-F238E27FC236}">
                <a16:creationId xmlns:a16="http://schemas.microsoft.com/office/drawing/2014/main" id="{F8827F16-DC4E-E004-64A3-AC20A3C00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007103"/>
            <a:ext cx="5041402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5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credit card&#10;&#10;Description automatically generated">
            <a:extLst>
              <a:ext uri="{FF2B5EF4-FFF2-40B4-BE49-F238E27FC236}">
                <a16:creationId xmlns:a16="http://schemas.microsoft.com/office/drawing/2014/main" id="{7C6B0AED-9507-3C79-D642-42BEF4CCA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18" y="2362195"/>
            <a:ext cx="5178563" cy="44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76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graph showing the value of a foreign currency&#10;&#10;Description automatically generated with medium confidence">
            <a:extLst>
              <a:ext uri="{FF2B5EF4-FFF2-40B4-BE49-F238E27FC236}">
                <a16:creationId xmlns:a16="http://schemas.microsoft.com/office/drawing/2014/main" id="{C72DDDA1-2655-6C41-8505-EEEFB5086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513072"/>
            <a:ext cx="5081026" cy="41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3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336ABB6C-BB62-7A75-B640-29D8B9874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298187"/>
            <a:ext cx="5160274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2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number of branches&#10;&#10;Description automatically generated">
            <a:extLst>
              <a:ext uri="{FF2B5EF4-FFF2-40B4-BE49-F238E27FC236}">
                <a16:creationId xmlns:a16="http://schemas.microsoft.com/office/drawing/2014/main" id="{E68540AD-B07C-7DF6-05BA-79502DABE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39" y="2497832"/>
            <a:ext cx="4934722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2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graph of a graph showing the number of payments&#10;&#10;Description automatically generated">
            <a:extLst>
              <a:ext uri="{FF2B5EF4-FFF2-40B4-BE49-F238E27FC236}">
                <a16:creationId xmlns:a16="http://schemas.microsoft.com/office/drawing/2014/main" id="{E4F83A1C-4681-16B8-69D8-892A7C266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99" y="2490212"/>
            <a:ext cx="4812802" cy="41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1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D8347CFC-6B9B-47B9-6DC6-13B2FAA0B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1822698"/>
            <a:ext cx="5160274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484</Words>
  <Application>Microsoft Office PowerPoint</Application>
  <PresentationFormat>Custom</PresentationFormat>
  <Paragraphs>87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III Central Bank stress test 2023</vt:lpstr>
      <vt:lpstr>III Central Bank stress test 2023</vt:lpstr>
      <vt:lpstr>III Central Bank stress test 2023</vt:lpstr>
      <vt:lpstr>III Central Bank stress test 2023</vt:lpstr>
      <vt:lpstr>III Central Bank stress test 2023</vt:lpstr>
      <vt:lpstr>III Central Bank stress test 2023</vt:lpstr>
      <vt:lpstr>III Central Bank stress test 2023</vt:lpstr>
      <vt:lpstr>III Central Bank stress test 2023</vt:lpstr>
      <vt:lpstr>III Central Bank stress test 2023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2023-09-19T21:43:43Z</dcterms:modified>
</cp:coreProperties>
</file>