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280" r:id="rId2"/>
    <p:sldId id="672" r:id="rId3"/>
    <p:sldId id="818" r:id="rId4"/>
    <p:sldId id="819" r:id="rId5"/>
    <p:sldId id="820" r:id="rId6"/>
    <p:sldId id="821" r:id="rId7"/>
    <p:sldId id="822" r:id="rId8"/>
    <p:sldId id="823" r:id="rId9"/>
    <p:sldId id="824" r:id="rId10"/>
    <p:sldId id="825" r:id="rId11"/>
    <p:sldId id="826" r:id="rId12"/>
    <p:sldId id="827" r:id="rId13"/>
    <p:sldId id="828" r:id="rId14"/>
    <p:sldId id="829" r:id="rId15"/>
    <p:sldId id="830" r:id="rId16"/>
    <p:sldId id="831" r:id="rId17"/>
    <p:sldId id="832" r:id="rId18"/>
    <p:sldId id="833" r:id="rId19"/>
    <p:sldId id="834" r:id="rId20"/>
    <p:sldId id="835" r:id="rId21"/>
    <p:sldId id="836" r:id="rId22"/>
    <p:sldId id="837" r:id="rId23"/>
    <p:sldId id="838" r:id="rId24"/>
    <p:sldId id="839" r:id="rId25"/>
    <p:sldId id="840" r:id="rId26"/>
    <p:sldId id="841" r:id="rId27"/>
    <p:sldId id="842" r:id="rId28"/>
    <p:sldId id="843" r:id="rId29"/>
    <p:sldId id="844" r:id="rId30"/>
    <p:sldId id="845" r:id="rId31"/>
    <p:sldId id="846" r:id="rId32"/>
    <p:sldId id="847" r:id="rId33"/>
    <p:sldId id="848" r:id="rId34"/>
    <p:sldId id="849" r:id="rId35"/>
    <p:sldId id="850" r:id="rId36"/>
    <p:sldId id="851" r:id="rId37"/>
    <p:sldId id="852" r:id="rId38"/>
    <p:sldId id="853" r:id="rId39"/>
    <p:sldId id="854" r:id="rId40"/>
    <p:sldId id="788" r:id="rId41"/>
    <p:sldId id="855" r:id="rId42"/>
    <p:sldId id="856" r:id="rId43"/>
    <p:sldId id="857" r:id="rId44"/>
    <p:sldId id="858" r:id="rId45"/>
    <p:sldId id="859" r:id="rId46"/>
    <p:sldId id="860" r:id="rId47"/>
    <p:sldId id="861" r:id="rId48"/>
    <p:sldId id="862" r:id="rId49"/>
    <p:sldId id="863" r:id="rId50"/>
    <p:sldId id="864" r:id="rId51"/>
    <p:sldId id="865" r:id="rId52"/>
    <p:sldId id="866" r:id="rId53"/>
    <p:sldId id="867" r:id="rId54"/>
    <p:sldId id="868" r:id="rId55"/>
    <p:sldId id="869" r:id="rId56"/>
    <p:sldId id="870" r:id="rId57"/>
    <p:sldId id="871" r:id="rId58"/>
    <p:sldId id="872" r:id="rId59"/>
    <p:sldId id="873" r:id="rId60"/>
    <p:sldId id="874" r:id="rId61"/>
    <p:sldId id="875" r:id="rId62"/>
    <p:sldId id="876" r:id="rId63"/>
    <p:sldId id="877" r:id="rId64"/>
    <p:sldId id="878" r:id="rId65"/>
    <p:sldId id="879" r:id="rId66"/>
    <p:sldId id="880" r:id="rId67"/>
    <p:sldId id="881" r:id="rId68"/>
    <p:sldId id="882" r:id="rId69"/>
    <p:sldId id="801" r:id="rId70"/>
    <p:sldId id="883" r:id="rId71"/>
    <p:sldId id="884" r:id="rId72"/>
    <p:sldId id="885" r:id="rId73"/>
    <p:sldId id="886" r:id="rId74"/>
    <p:sldId id="887" r:id="rId75"/>
    <p:sldId id="888" r:id="rId76"/>
  </p:sldIdLst>
  <p:sldSz cx="16256000" cy="9144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19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62"/>
    <a:srgbClr val="EC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63" autoAdjust="0"/>
    <p:restoredTop sz="96473" autoAdjust="0"/>
  </p:normalViewPr>
  <p:slideViewPr>
    <p:cSldViewPr>
      <p:cViewPr varScale="1">
        <p:scale>
          <a:sx n="86" d="100"/>
          <a:sy n="86" d="100"/>
        </p:scale>
        <p:origin x="636" y="80"/>
      </p:cViewPr>
      <p:guideLst>
        <p:guide orient="horz" pos="2880"/>
        <p:guide pos="190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587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15" y="1"/>
            <a:ext cx="2946674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418B7-B189-4925-8CAA-399CF16DEDC2}" type="datetimeFigureOut">
              <a:rPr lang="is-IS" smtClean="0"/>
              <a:t>28.9.2021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28"/>
            <a:ext cx="2945587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15" y="9429728"/>
            <a:ext cx="2946674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DEB4B-235F-4E2E-AC53-DE5FD93D0D0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10282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46" y="0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r">
              <a:defRPr sz="800"/>
            </a:lvl1pPr>
          </a:lstStyle>
          <a:p>
            <a:fld id="{A018983A-DE37-6548-8B7B-FA71F791DEB9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0213" tIns="30107" rIns="60213" bIns="301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60213" tIns="30107" rIns="60213" bIns="3010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46" y="9430091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r">
              <a:defRPr sz="800"/>
            </a:lvl1pPr>
          </a:lstStyle>
          <a:p>
            <a:fld id="{5B160DF1-44A9-254D-B319-9F503AAC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16038"/>
            <a:ext cx="13157834" cy="6509941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8" name="object 12"/>
          <p:cNvSpPr/>
          <p:nvPr userDrawn="1"/>
        </p:nvSpPr>
        <p:spPr>
          <a:xfrm>
            <a:off x="13158392" y="1316596"/>
            <a:ext cx="3097607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0" y="3743127"/>
            <a:ext cx="1612900" cy="165100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9/28/2021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87" y="460533"/>
            <a:ext cx="5763126" cy="4572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651000" y="7950630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651000" y="8332029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7617896" y="7950630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7617896" y="8332029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agl_fyris 1 lína_3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17200" y="1219200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52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  <a:endParaRPr lang="is-IS" noProof="0" dirty="0"/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72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3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4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4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9/28/2021</a:t>
            </a:fld>
            <a:endParaRPr lang="en-US"/>
          </a:p>
        </p:txBody>
      </p:sp>
      <p:sp>
        <p:nvSpPr>
          <p:cNvPr id="35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0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agl_fyrirsögn 2 línu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9/28/2021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agl_2 myndi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1" name="Content Placeholder 2"/>
          <p:cNvSpPr>
            <a:spLocks noGrp="1"/>
          </p:cNvSpPr>
          <p:nvPr>
            <p:ph idx="10"/>
          </p:nvPr>
        </p:nvSpPr>
        <p:spPr>
          <a:xfrm>
            <a:off x="82804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aglæra_meiri-texti-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8025" y="417983"/>
            <a:ext cx="12923375" cy="7634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/>
            </a:lvl1pPr>
          </a:lstStyle>
          <a:p>
            <a:endParaRPr lang="is-IS" noProof="0" dirty="0"/>
          </a:p>
        </p:txBody>
      </p:sp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812800" y="1181393"/>
            <a:ext cx="14630400" cy="1230607"/>
          </a:xfrm>
        </p:spPr>
        <p:txBody>
          <a:bodyPr>
            <a:normAutofit/>
          </a:bodyPr>
          <a:lstStyle>
            <a:lvl1pPr marL="273050" indent="-273050">
              <a:buClr>
                <a:srgbClr val="004562"/>
              </a:buClr>
              <a:buFont typeface="Arial" charset="0"/>
              <a:buChar char="•"/>
              <a:tabLst/>
              <a:defRPr sz="1800"/>
            </a:lvl1pPr>
            <a:lvl2pPr marL="800100" indent="-342900">
              <a:buClr>
                <a:srgbClr val="004562"/>
              </a:buClr>
              <a:buFont typeface="Arial" charset="0"/>
              <a:buChar char="•"/>
              <a:defRPr sz="18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18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1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18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12800" y="8160603"/>
            <a:ext cx="14648961" cy="67859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is-IS" sz="1200" noProof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2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4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6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102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7308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9/28/2021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2245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orient="horz" pos="2736" userDrawn="1">
          <p15:clr>
            <a:srgbClr val="FBAE40"/>
          </p15:clr>
        </p15:guide>
        <p15:guide id="4" pos="10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Milliglæra-bl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1316038"/>
            <a:ext cx="1625599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is-IS" dirty="0" smtClean="0"/>
              <a:t>Dragið </a:t>
            </a:r>
            <a:r>
              <a:rPr lang="is-IS" noProof="0" dirty="0" smtClean="0"/>
              <a:t>mynd</a:t>
            </a:r>
            <a:r>
              <a:rPr lang="is-IS" dirty="0" smtClean="0"/>
              <a:t> inn í myndflötinn eða veljið myndflöt og notið „insert picture“ hnapp frá valblaði</a:t>
            </a:r>
            <a:endParaRPr lang="is-I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9/28/2021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5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lliglæra-ljósg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6596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9/28/2021</a:t>
            </a:fld>
            <a:endParaRPr lang="en-US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Milliglæra-ljósgr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/>
          </p:nvPr>
        </p:nvSpPr>
        <p:spPr>
          <a:xfrm>
            <a:off x="0" y="1316038"/>
            <a:ext cx="13157834" cy="6509941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 noProof="0"/>
          </a:p>
        </p:txBody>
      </p:sp>
      <p:sp>
        <p:nvSpPr>
          <p:cNvPr id="11" name="Picture Placeholder 28"/>
          <p:cNvSpPr>
            <a:spLocks noGrp="1"/>
          </p:cNvSpPr>
          <p:nvPr>
            <p:ph type="pic" sz="quarter" idx="16" hasCustomPrompt="1"/>
          </p:nvPr>
        </p:nvSpPr>
        <p:spPr>
          <a:xfrm>
            <a:off x="-15570" y="1317029"/>
            <a:ext cx="1627156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None/>
              <a:tabLst/>
              <a:defRPr/>
            </a:lvl1pPr>
          </a:lstStyle>
          <a:p>
            <a:r>
              <a:rPr lang="is-IS" noProof="0" dirty="0" smtClean="0"/>
              <a:t>Dragið mynd inn í myndflötinn eða veljið myndflöt og notið „insert picture“ hnapp frá valblaði</a:t>
            </a:r>
          </a:p>
          <a:p>
            <a:endParaRPr lang="is-IS" noProof="0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9/28/2021</a:t>
            </a:fld>
            <a:endParaRPr lang="en-US" noProof="0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aglæra_fyrirsögn 2 lí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9/28/2021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marR="0" indent="-28800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4000"/>
            </a:lvl1pPr>
            <a:lvl2pPr marL="7429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600"/>
            </a:lvl2pPr>
            <a:lvl3pPr marL="12001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200"/>
            </a:lvl3pPr>
            <a:lvl4pPr marL="16573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800"/>
            </a:lvl4pPr>
            <a:lvl5pPr marL="21145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400"/>
            </a:lvl5pPr>
          </a:lstStyle>
          <a:p>
            <a:pPr marL="288000" marR="0" lvl="0" indent="-288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57350" marR="0" lvl="3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11455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is-I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agl_fyrirs 2 línur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045914"/>
            <a:ext cx="7151687" cy="6323386"/>
          </a:xfrm>
        </p:spPr>
        <p:txBody>
          <a:bodyPr>
            <a:normAutofit/>
          </a:bodyPr>
          <a:lstStyle>
            <a:lvl1pPr marL="288000" indent="-288000">
              <a:spcBef>
                <a:spcPts val="600"/>
              </a:spcBef>
              <a:buClr>
                <a:srgbClr val="004562"/>
              </a:buClr>
              <a:tabLst/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6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045914"/>
            <a:ext cx="7151687" cy="6323386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aglæra_fyrirsögn 1 lí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1"/>
            <a:ext cx="12923375" cy="11430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9/28/2021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514838"/>
            <a:ext cx="14630400" cy="5855162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2" name="Content Placeholder 2"/>
          <p:cNvSpPr>
            <a:spLocks noGrp="1"/>
          </p:cNvSpPr>
          <p:nvPr>
            <p:ph idx="10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047642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  <a:endParaRPr lang="is-IS" noProof="0" dirty="0"/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9/28/2021</a:t>
            </a:fld>
            <a:endParaRPr lang="en-U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446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8187" y="465292"/>
            <a:ext cx="14579625" cy="7861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4800" b="0" i="0">
                <a:solidFill>
                  <a:srgbClr val="004562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2019224"/>
            <a:ext cx="14579612" cy="628657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s-IS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8" name="Holder 5"/>
          <p:cNvSpPr>
            <a:spLocks noGrp="1"/>
          </p:cNvSpPr>
          <p:nvPr>
            <p:ph type="dt" sz="half" idx="2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9/28/2021</a:t>
            </a:fld>
            <a:endParaRPr lang="en-US" noProof="0" dirty="0"/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1" r:id="rId2"/>
    <p:sldLayoutId id="2147483678" r:id="rId3"/>
    <p:sldLayoutId id="2147483672" r:id="rId4"/>
    <p:sldLayoutId id="2147483677" r:id="rId5"/>
    <p:sldLayoutId id="2147483682" r:id="rId6"/>
    <p:sldLayoutId id="2147483683" r:id="rId7"/>
    <p:sldLayoutId id="2147483684" r:id="rId8"/>
    <p:sldLayoutId id="2147483667" r:id="rId9"/>
    <p:sldLayoutId id="2147483670" r:id="rId10"/>
    <p:sldLayoutId id="2147483681" r:id="rId11"/>
    <p:sldLayoutId id="2147483668" r:id="rId12"/>
    <p:sldLayoutId id="2147483674" r:id="rId13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288000" indent="-288000">
        <a:buClr>
          <a:srgbClr val="004562"/>
        </a:buClr>
        <a:buFont typeface="Arial" charset="0"/>
        <a:buChar char="•"/>
        <a:tabLst/>
        <a:defRPr sz="3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950" indent="-285750">
        <a:buClr>
          <a:srgbClr val="004562"/>
        </a:buClr>
        <a:buFont typeface="Arial" charset="0"/>
        <a:buChar char="•"/>
        <a:defRPr sz="2800">
          <a:latin typeface="+mn-lt"/>
          <a:ea typeface="+mn-ea"/>
          <a:cs typeface="+mn-cs"/>
        </a:defRPr>
      </a:lvl2pPr>
      <a:lvl3pPr marL="1200150" indent="-285750">
        <a:buClr>
          <a:srgbClr val="004562"/>
        </a:buClr>
        <a:buFont typeface="Arial" charset="0"/>
        <a:buChar char="•"/>
        <a:defRPr sz="2400">
          <a:latin typeface="+mn-lt"/>
          <a:ea typeface="+mn-ea"/>
          <a:cs typeface="+mn-cs"/>
        </a:defRPr>
      </a:lvl3pPr>
      <a:lvl4pPr marL="1657350" indent="-285750">
        <a:buClr>
          <a:srgbClr val="004562"/>
        </a:buClr>
        <a:buFont typeface="Arial" charset="0"/>
        <a:buChar char="•"/>
        <a:defRPr sz="2000">
          <a:latin typeface="+mn-lt"/>
          <a:ea typeface="+mn-ea"/>
          <a:cs typeface="+mn-cs"/>
        </a:defRPr>
      </a:lvl4pPr>
      <a:lvl5pPr marL="2114550" indent="-285750">
        <a:buClr>
          <a:srgbClr val="004562"/>
        </a:buClr>
        <a:buFont typeface="Arial" charset="0"/>
        <a:buChar char="•"/>
        <a:defRPr sz="180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is-IS" dirty="0" smtClean="0"/>
              <a:t>29 September 2021</a:t>
            </a:r>
            <a:endParaRPr lang="is-I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Stability</a:t>
            </a:r>
            <a:r>
              <a:rPr lang="is-IS" dirty="0" smtClean="0"/>
              <a:t> 2021/2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 err="1" smtClean="0"/>
              <a:t>Charts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8858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146" y="2017771"/>
            <a:ext cx="5187707" cy="510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050" y="2304283"/>
            <a:ext cx="5199899" cy="453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4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950" y="2191507"/>
            <a:ext cx="5276099" cy="476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1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059" y="2191507"/>
            <a:ext cx="5071882" cy="476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0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9" y="2132071"/>
            <a:ext cx="5041402" cy="487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6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247" y="2063491"/>
            <a:ext cx="5111506" cy="501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0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47" y="2186935"/>
            <a:ext cx="5035306" cy="477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0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2042155"/>
            <a:ext cx="5013970" cy="505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0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670" y="1933950"/>
            <a:ext cx="5184659" cy="527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6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1825746"/>
            <a:ext cx="5032258" cy="549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3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391" y="2090923"/>
            <a:ext cx="5093218" cy="496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8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247" y="1917186"/>
            <a:ext cx="5111506" cy="530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8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63" y="1914138"/>
            <a:ext cx="5084074" cy="531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3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203" y="2080255"/>
            <a:ext cx="5053594" cy="498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7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19" y="2232655"/>
            <a:ext cx="5026162" cy="467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2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47" y="2130547"/>
            <a:ext cx="5035306" cy="488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9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787" y="1857750"/>
            <a:ext cx="4852426" cy="542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683" y="1427981"/>
            <a:ext cx="4992634" cy="628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4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9" y="2072635"/>
            <a:ext cx="5041402" cy="49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8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9" y="1880610"/>
            <a:ext cx="5041402" cy="538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23" y="2080255"/>
            <a:ext cx="5114554" cy="498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9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275327"/>
            <a:ext cx="5023114" cy="459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9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867" y="1621530"/>
            <a:ext cx="5096266" cy="59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2415535"/>
            <a:ext cx="5020066" cy="431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1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293615"/>
            <a:ext cx="5023114" cy="455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0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539" y="2048251"/>
            <a:ext cx="5010922" cy="50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7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9" y="1594098"/>
            <a:ext cx="5041402" cy="595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5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06" y="1760214"/>
            <a:ext cx="5370587" cy="562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0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627" y="1962906"/>
            <a:ext cx="5126746" cy="521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2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574" y="2040631"/>
            <a:ext cx="5196851" cy="50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7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30" y="2250943"/>
            <a:ext cx="5215139" cy="464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0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27" y="1572762"/>
            <a:ext cx="5050546" cy="59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2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002" y="2002531"/>
            <a:ext cx="5205995" cy="5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3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447" y="1274057"/>
            <a:ext cx="4959106" cy="659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7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27" y="2028439"/>
            <a:ext cx="5050546" cy="508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9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27" y="2029963"/>
            <a:ext cx="5050546" cy="508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63" y="2022343"/>
            <a:ext cx="5084074" cy="509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4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63" y="1822698"/>
            <a:ext cx="5007874" cy="549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631" y="2101591"/>
            <a:ext cx="5062738" cy="494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3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863" y="2202175"/>
            <a:ext cx="5160274" cy="473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1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1755642"/>
            <a:ext cx="5032258" cy="563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0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55" y="2281423"/>
            <a:ext cx="5135890" cy="458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7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2125975"/>
            <a:ext cx="5032258" cy="489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6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343" y="2133595"/>
            <a:ext cx="5099314" cy="487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8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2368291"/>
            <a:ext cx="5032258" cy="440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439" y="1958334"/>
            <a:ext cx="5087122" cy="522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9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III </a:t>
            </a:r>
            <a:r>
              <a:rPr lang="is-IS" dirty="0" smtClean="0"/>
              <a:t>Testing </a:t>
            </a:r>
            <a:r>
              <a:rPr lang="is-IS" dirty="0"/>
              <a:t>for </a:t>
            </a:r>
            <a:r>
              <a:rPr lang="is-IS" dirty="0" err="1" smtClean="0"/>
              <a:t>resilience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867" y="2343907"/>
            <a:ext cx="5096266" cy="445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9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III </a:t>
            </a:r>
            <a:r>
              <a:rPr lang="is-IS" dirty="0"/>
              <a:t>Testing for </a:t>
            </a:r>
            <a:r>
              <a:rPr lang="is-IS" dirty="0" err="1"/>
              <a:t>resilience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867" y="2343907"/>
            <a:ext cx="5096266" cy="445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3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III </a:t>
            </a:r>
            <a:r>
              <a:rPr lang="is-IS" dirty="0"/>
              <a:t>Testing for </a:t>
            </a:r>
            <a:r>
              <a:rPr lang="is-IS" dirty="0" err="1"/>
              <a:t>resilience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323" y="2353051"/>
            <a:ext cx="4657353" cy="443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III </a:t>
            </a:r>
            <a:r>
              <a:rPr lang="is-IS" dirty="0"/>
              <a:t>Testing for </a:t>
            </a:r>
            <a:r>
              <a:rPr lang="is-IS" dirty="0" err="1"/>
              <a:t>resilience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271" y="2385055"/>
            <a:ext cx="4727458" cy="437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9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III </a:t>
            </a:r>
            <a:r>
              <a:rPr lang="is-IS" dirty="0"/>
              <a:t>Testing for </a:t>
            </a:r>
            <a:r>
              <a:rPr lang="is-IS" dirty="0" err="1"/>
              <a:t>resilience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647" y="2350003"/>
            <a:ext cx="4806706" cy="444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0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III </a:t>
            </a:r>
            <a:r>
              <a:rPr lang="is-IS" dirty="0"/>
              <a:t>Testing for </a:t>
            </a:r>
            <a:r>
              <a:rPr lang="is-IS" dirty="0" err="1"/>
              <a:t>resilience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2040631"/>
            <a:ext cx="5020066" cy="50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4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III </a:t>
            </a:r>
            <a:r>
              <a:rPr lang="is-IS" dirty="0"/>
              <a:t>Testing for </a:t>
            </a:r>
            <a:r>
              <a:rPr lang="is-IS" dirty="0" err="1"/>
              <a:t>resilience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2040631"/>
            <a:ext cx="5020066" cy="50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6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IV Financial market infrastructure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63" y="2092447"/>
            <a:ext cx="5084074" cy="495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2497832"/>
            <a:ext cx="5020066" cy="414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9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IV Financial market infrastructure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107" y="2010151"/>
            <a:ext cx="5065786" cy="51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1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IV Financial market infrastructure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23" y="2321047"/>
            <a:ext cx="5114554" cy="450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IV Financial market infrastructure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22" y="2266183"/>
            <a:ext cx="5190755" cy="461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IV Financial market infrastructure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483" y="1700778"/>
            <a:ext cx="5145034" cy="574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7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IV Financial market infrastructure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19" y="2106163"/>
            <a:ext cx="5102362" cy="493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1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IV Financial market infrastructure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1" y="2351527"/>
            <a:ext cx="5077978" cy="444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5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IV Financial market infrastructure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2385055"/>
            <a:ext cx="5032258" cy="437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IV Financial market infrastructure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47" y="2385055"/>
            <a:ext cx="5035306" cy="437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0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IV Financial market infrastructure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635" y="1748022"/>
            <a:ext cx="4998730" cy="564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9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Box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351" y="2119879"/>
            <a:ext cx="4971298" cy="490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5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424679"/>
            <a:ext cx="5023114" cy="429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Box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867" y="2382007"/>
            <a:ext cx="5096266" cy="437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1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Box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343" y="1888230"/>
            <a:ext cx="5099314" cy="536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0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Box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94" y="1787646"/>
            <a:ext cx="5334011" cy="556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5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Box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94" y="1828794"/>
            <a:ext cx="5334011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Box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1746498"/>
            <a:ext cx="5013970" cy="565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0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Box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1866894"/>
            <a:ext cx="5023114" cy="541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6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539" y="2272279"/>
            <a:ext cx="5010922" cy="459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1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627" y="1699254"/>
            <a:ext cx="5126746" cy="574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9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396</Words>
  <Application>Microsoft Office PowerPoint</Application>
  <PresentationFormat>Custom</PresentationFormat>
  <Paragraphs>77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8" baseType="lpstr">
      <vt:lpstr>Arial</vt:lpstr>
      <vt:lpstr>Calibri</vt:lpstr>
      <vt:lpstr>Office Theme</vt:lpstr>
      <vt:lpstr>PowerPoint Presentation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III Testing for resilience</vt:lpstr>
      <vt:lpstr>III Testing for resilience</vt:lpstr>
      <vt:lpstr>III Testing for resilience</vt:lpstr>
      <vt:lpstr>III Testing for resilience</vt:lpstr>
      <vt:lpstr>III Testing for resilience</vt:lpstr>
      <vt:lpstr>III Testing for resilience</vt:lpstr>
      <vt:lpstr>III Testing for resilience</vt:lpstr>
      <vt:lpstr>IV Financial market infrastructure</vt:lpstr>
      <vt:lpstr>IV Financial market infrastructure</vt:lpstr>
      <vt:lpstr>IV Financial market infrastructure</vt:lpstr>
      <vt:lpstr>IV Financial market infrastructure</vt:lpstr>
      <vt:lpstr>IV Financial market infrastructure</vt:lpstr>
      <vt:lpstr>IV Financial market infrastructure</vt:lpstr>
      <vt:lpstr>IV Financial market infrastructure</vt:lpstr>
      <vt:lpstr>IV Financial market infrastructure</vt:lpstr>
      <vt:lpstr>IV Financial market infrastructure</vt:lpstr>
      <vt:lpstr>IV Financial market infrastructure</vt:lpstr>
      <vt:lpstr>Box</vt:lpstr>
      <vt:lpstr>Box</vt:lpstr>
      <vt:lpstr>Box</vt:lpstr>
      <vt:lpstr>Box</vt:lpstr>
      <vt:lpstr>Box</vt:lpstr>
      <vt:lpstr>Box</vt:lpstr>
      <vt:lpstr>Box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2017-04-11T16:12:00Z</dcterms:created>
  <dcterms:modified xsi:type="dcterms:W3CDTF">2021-09-28T22:56:33Z</dcterms:modified>
</cp:coreProperties>
</file>