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53"/>
  </p:notesMasterIdLst>
  <p:handoutMasterIdLst>
    <p:handoutMasterId r:id="rId154"/>
  </p:handoutMasterIdLst>
  <p:sldIdLst>
    <p:sldId id="280" r:id="rId2"/>
    <p:sldId id="304" r:id="rId3"/>
    <p:sldId id="456" r:id="rId4"/>
    <p:sldId id="583" r:id="rId5"/>
    <p:sldId id="584" r:id="rId6"/>
    <p:sldId id="585" r:id="rId7"/>
    <p:sldId id="586" r:id="rId8"/>
    <p:sldId id="587" r:id="rId9"/>
    <p:sldId id="588" r:id="rId10"/>
    <p:sldId id="589" r:id="rId11"/>
    <p:sldId id="590" r:id="rId12"/>
    <p:sldId id="591" r:id="rId13"/>
    <p:sldId id="592" r:id="rId14"/>
    <p:sldId id="593" r:id="rId15"/>
    <p:sldId id="594" r:id="rId16"/>
    <p:sldId id="315" r:id="rId17"/>
    <p:sldId id="595" r:id="rId18"/>
    <p:sldId id="596" r:id="rId19"/>
    <p:sldId id="597" r:id="rId20"/>
    <p:sldId id="598" r:id="rId21"/>
    <p:sldId id="599" r:id="rId22"/>
    <p:sldId id="600" r:id="rId23"/>
    <p:sldId id="601" r:id="rId24"/>
    <p:sldId id="602" r:id="rId25"/>
    <p:sldId id="603" r:id="rId26"/>
    <p:sldId id="604" r:id="rId27"/>
    <p:sldId id="605" r:id="rId28"/>
    <p:sldId id="606" r:id="rId29"/>
    <p:sldId id="607" r:id="rId30"/>
    <p:sldId id="608" r:id="rId31"/>
    <p:sldId id="609" r:id="rId32"/>
    <p:sldId id="610" r:id="rId33"/>
    <p:sldId id="611" r:id="rId34"/>
    <p:sldId id="612" r:id="rId35"/>
    <p:sldId id="613" r:id="rId36"/>
    <p:sldId id="614" r:id="rId37"/>
    <p:sldId id="335" r:id="rId38"/>
    <p:sldId id="615" r:id="rId39"/>
    <p:sldId id="616" r:id="rId40"/>
    <p:sldId id="617" r:id="rId41"/>
    <p:sldId id="336" r:id="rId42"/>
    <p:sldId id="618" r:id="rId43"/>
    <p:sldId id="337" r:id="rId44"/>
    <p:sldId id="619" r:id="rId45"/>
    <p:sldId id="620" r:id="rId46"/>
    <p:sldId id="621" r:id="rId47"/>
    <p:sldId id="622" r:id="rId48"/>
    <p:sldId id="343" r:id="rId49"/>
    <p:sldId id="623" r:id="rId50"/>
    <p:sldId id="624" r:id="rId51"/>
    <p:sldId id="625" r:id="rId52"/>
    <p:sldId id="626" r:id="rId53"/>
    <p:sldId id="627" r:id="rId54"/>
    <p:sldId id="628" r:id="rId55"/>
    <p:sldId id="629" r:id="rId56"/>
    <p:sldId id="630" r:id="rId57"/>
    <p:sldId id="631" r:id="rId58"/>
    <p:sldId id="632" r:id="rId59"/>
    <p:sldId id="633" r:id="rId60"/>
    <p:sldId id="634" r:id="rId61"/>
    <p:sldId id="635" r:id="rId62"/>
    <p:sldId id="636" r:id="rId63"/>
    <p:sldId id="637" r:id="rId64"/>
    <p:sldId id="638" r:id="rId65"/>
    <p:sldId id="639" r:id="rId66"/>
    <p:sldId id="640" r:id="rId67"/>
    <p:sldId id="641" r:id="rId68"/>
    <p:sldId id="642" r:id="rId69"/>
    <p:sldId id="643" r:id="rId70"/>
    <p:sldId id="361" r:id="rId71"/>
    <p:sldId id="362" r:id="rId72"/>
    <p:sldId id="363" r:id="rId73"/>
    <p:sldId id="645" r:id="rId74"/>
    <p:sldId id="646" r:id="rId75"/>
    <p:sldId id="502" r:id="rId76"/>
    <p:sldId id="503" r:id="rId77"/>
    <p:sldId id="504" r:id="rId78"/>
    <p:sldId id="505" r:id="rId79"/>
    <p:sldId id="506" r:id="rId80"/>
    <p:sldId id="507" r:id="rId81"/>
    <p:sldId id="508" r:id="rId82"/>
    <p:sldId id="509" r:id="rId83"/>
    <p:sldId id="510" r:id="rId84"/>
    <p:sldId id="511" r:id="rId85"/>
    <p:sldId id="512" r:id="rId86"/>
    <p:sldId id="513" r:id="rId87"/>
    <p:sldId id="514" r:id="rId88"/>
    <p:sldId id="515" r:id="rId89"/>
    <p:sldId id="516" r:id="rId90"/>
    <p:sldId id="517" r:id="rId91"/>
    <p:sldId id="518" r:id="rId92"/>
    <p:sldId id="519" r:id="rId93"/>
    <p:sldId id="520" r:id="rId94"/>
    <p:sldId id="521" r:id="rId95"/>
    <p:sldId id="522" r:id="rId96"/>
    <p:sldId id="523" r:id="rId97"/>
    <p:sldId id="524" r:id="rId98"/>
    <p:sldId id="525" r:id="rId99"/>
    <p:sldId id="526" r:id="rId100"/>
    <p:sldId id="527" r:id="rId101"/>
    <p:sldId id="528" r:id="rId102"/>
    <p:sldId id="529" r:id="rId103"/>
    <p:sldId id="530" r:id="rId104"/>
    <p:sldId id="531" r:id="rId105"/>
    <p:sldId id="532" r:id="rId106"/>
    <p:sldId id="533" r:id="rId107"/>
    <p:sldId id="534" r:id="rId108"/>
    <p:sldId id="535" r:id="rId109"/>
    <p:sldId id="536" r:id="rId110"/>
    <p:sldId id="537" r:id="rId111"/>
    <p:sldId id="538" r:id="rId112"/>
    <p:sldId id="539" r:id="rId113"/>
    <p:sldId id="540" r:id="rId114"/>
    <p:sldId id="541" r:id="rId115"/>
    <p:sldId id="542" r:id="rId116"/>
    <p:sldId id="543" r:id="rId117"/>
    <p:sldId id="544" r:id="rId118"/>
    <p:sldId id="545" r:id="rId119"/>
    <p:sldId id="546" r:id="rId120"/>
    <p:sldId id="547" r:id="rId121"/>
    <p:sldId id="548" r:id="rId122"/>
    <p:sldId id="549" r:id="rId123"/>
    <p:sldId id="550" r:id="rId124"/>
    <p:sldId id="551" r:id="rId125"/>
    <p:sldId id="552" r:id="rId126"/>
    <p:sldId id="553" r:id="rId127"/>
    <p:sldId id="554" r:id="rId128"/>
    <p:sldId id="555" r:id="rId129"/>
    <p:sldId id="556" r:id="rId130"/>
    <p:sldId id="557" r:id="rId131"/>
    <p:sldId id="558" r:id="rId132"/>
    <p:sldId id="559" r:id="rId133"/>
    <p:sldId id="560" r:id="rId134"/>
    <p:sldId id="561" r:id="rId135"/>
    <p:sldId id="562" r:id="rId136"/>
    <p:sldId id="563" r:id="rId137"/>
    <p:sldId id="564" r:id="rId138"/>
    <p:sldId id="565" r:id="rId139"/>
    <p:sldId id="566" r:id="rId140"/>
    <p:sldId id="567" r:id="rId141"/>
    <p:sldId id="568" r:id="rId142"/>
    <p:sldId id="569" r:id="rId143"/>
    <p:sldId id="570" r:id="rId144"/>
    <p:sldId id="571" r:id="rId145"/>
    <p:sldId id="572" r:id="rId146"/>
    <p:sldId id="573" r:id="rId147"/>
    <p:sldId id="574" r:id="rId148"/>
    <p:sldId id="575" r:id="rId149"/>
    <p:sldId id="576" r:id="rId150"/>
    <p:sldId id="577" r:id="rId151"/>
    <p:sldId id="578" r:id="rId152"/>
  </p:sldIdLst>
  <p:sldSz cx="16256000" cy="9144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1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62"/>
    <a:srgbClr val="EC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2" autoAdjust="0"/>
    <p:restoredTop sz="96473" autoAdjust="0"/>
  </p:normalViewPr>
  <p:slideViewPr>
    <p:cSldViewPr>
      <p:cViewPr varScale="1">
        <p:scale>
          <a:sx n="87" d="100"/>
          <a:sy n="87" d="100"/>
        </p:scale>
        <p:origin x="288" y="90"/>
      </p:cViewPr>
      <p:guideLst>
        <p:guide orient="horz" pos="2880"/>
        <p:guide pos="19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commentAuthors" Target="commentAuthor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418B7-B189-4925-8CAA-399CF16DEDC2}" type="datetimeFigureOut">
              <a:rPr lang="is-IS" smtClean="0"/>
              <a:t>25.6.2018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28"/>
            <a:ext cx="2945587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15" y="9429728"/>
            <a:ext cx="2946674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DEB4B-235F-4E2E-AC53-DE5FD93D0D0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0282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46" y="0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r">
              <a:defRPr sz="800"/>
            </a:lvl1pPr>
          </a:lstStyle>
          <a:p>
            <a:fld id="{A018983A-DE37-6548-8B7B-FA71F791DEB9}" type="datetimeFigureOut">
              <a:rPr lang="en-US" smtClean="0"/>
              <a:t>6/25/2018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0213" tIns="30107" rIns="60213" bIns="301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60213" tIns="30107" rIns="60213" bIns="3010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46" y="9430091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r">
              <a:defRPr sz="800"/>
            </a:lvl1pPr>
          </a:lstStyle>
          <a:p>
            <a:fld id="{5B160DF1-44A9-254D-B319-9F503AAC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16038"/>
            <a:ext cx="13157834" cy="6509941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8" name="object 12"/>
          <p:cNvSpPr/>
          <p:nvPr userDrawn="1"/>
        </p:nvSpPr>
        <p:spPr>
          <a:xfrm>
            <a:off x="13158392" y="1316596"/>
            <a:ext cx="3097607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0" y="3743127"/>
            <a:ext cx="1612900" cy="165100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6/25/2018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7" y="460533"/>
            <a:ext cx="5763126" cy="4572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651000" y="7950630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651000" y="8332029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7617896" y="7950630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7617896" y="8332029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agl_fyris 1 lína_3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17200" y="1219200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52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  <a:endParaRPr lang="is-IS" noProof="0" dirty="0"/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72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4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6/25/2018</a:t>
            </a:fld>
            <a:endParaRPr lang="en-US"/>
          </a:p>
        </p:txBody>
      </p:sp>
      <p:sp>
        <p:nvSpPr>
          <p:cNvPr id="35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0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agl_fyrirsögn 2 línu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6/25/2018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agl_2 myndi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1" name="Content Placeholder 2"/>
          <p:cNvSpPr>
            <a:spLocks noGrp="1"/>
          </p:cNvSpPr>
          <p:nvPr>
            <p:ph idx="10"/>
          </p:nvPr>
        </p:nvSpPr>
        <p:spPr>
          <a:xfrm>
            <a:off x="82804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aglæra_meiri-texti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8025" y="417983"/>
            <a:ext cx="12923375" cy="7634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/>
            </a:lvl1pPr>
          </a:lstStyle>
          <a:p>
            <a:endParaRPr lang="is-IS" noProof="0" dirty="0"/>
          </a:p>
        </p:txBody>
      </p:sp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812800" y="1181393"/>
            <a:ext cx="14630400" cy="1230607"/>
          </a:xfrm>
        </p:spPr>
        <p:txBody>
          <a:bodyPr>
            <a:normAutofit/>
          </a:bodyPr>
          <a:lstStyle>
            <a:lvl1pPr marL="273050" indent="-273050">
              <a:buClr>
                <a:srgbClr val="004562"/>
              </a:buClr>
              <a:buFont typeface="Arial" charset="0"/>
              <a:buChar char="•"/>
              <a:tabLst/>
              <a:defRPr sz="1800"/>
            </a:lvl1pPr>
            <a:lvl2pPr marL="800100" indent="-342900">
              <a:buClr>
                <a:srgbClr val="004562"/>
              </a:buClr>
              <a:buFont typeface="Arial" charset="0"/>
              <a:buChar char="•"/>
              <a:defRPr sz="18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18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1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18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12800" y="8160603"/>
            <a:ext cx="14648961" cy="67859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is-IS" sz="1200" noProof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2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6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102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7308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6/25/2018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2245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orient="horz" pos="2736" userDrawn="1">
          <p15:clr>
            <a:srgbClr val="FBAE40"/>
          </p15:clr>
        </p15:guide>
        <p15:guide id="4" pos="10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Milliglæra-bl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316038"/>
            <a:ext cx="1625599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is-IS" dirty="0" smtClean="0"/>
              <a:t>Dragið </a:t>
            </a:r>
            <a:r>
              <a:rPr lang="is-IS" noProof="0" dirty="0" smtClean="0"/>
              <a:t>mynd</a:t>
            </a:r>
            <a:r>
              <a:rPr lang="is-IS" dirty="0" smtClean="0"/>
              <a:t> inn í myndflötinn eða veljið myndflöt og notið „insert picture“ hnapp frá valblaði</a:t>
            </a:r>
            <a:endParaRPr lang="is-I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6/25/2018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5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lliglæra-ljósg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6596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6/25/2018</a:t>
            </a:fld>
            <a:endParaRPr lang="en-US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Milliglæra-ljósgr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0" y="1316038"/>
            <a:ext cx="13157834" cy="6509941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16" hasCustomPrompt="1"/>
          </p:nvPr>
        </p:nvSpPr>
        <p:spPr>
          <a:xfrm>
            <a:off x="-15570" y="1317029"/>
            <a:ext cx="1627156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None/>
              <a:tabLst/>
              <a:defRPr/>
            </a:lvl1pPr>
          </a:lstStyle>
          <a:p>
            <a:r>
              <a:rPr lang="is-IS" noProof="0" dirty="0" smtClean="0"/>
              <a:t>Dragið mynd inn í myndflötinn eða veljið myndflöt og notið „insert picture“ hnapp frá valblaði</a:t>
            </a:r>
          </a:p>
          <a:p>
            <a:endParaRPr lang="is-IS" noProof="0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6/25/2018</a:t>
            </a:fld>
            <a:endParaRPr lang="en-US" noProof="0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aglæra_fyrirsögn 2 lí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6/25/2018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marR="0" indent="-2880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4000"/>
            </a:lvl1pPr>
            <a:lvl2pPr marL="7429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600"/>
            </a:lvl2pPr>
            <a:lvl3pPr marL="12001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200"/>
            </a:lvl3pPr>
            <a:lvl4pPr marL="16573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800"/>
            </a:lvl4pPr>
            <a:lvl5pPr marL="21145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400"/>
            </a:lvl5pPr>
          </a:lstStyle>
          <a:p>
            <a:pPr marL="288000" marR="0" lvl="0" indent="-288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57350" marR="0" lvl="3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11455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is-I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agl_fyrirs 2 línur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045914"/>
            <a:ext cx="7151687" cy="6323386"/>
          </a:xfrm>
        </p:spPr>
        <p:txBody>
          <a:bodyPr>
            <a:normAutofit/>
          </a:bodyPr>
          <a:lstStyle>
            <a:lvl1pPr marL="288000" indent="-288000">
              <a:spcBef>
                <a:spcPts val="600"/>
              </a:spcBef>
              <a:buClr>
                <a:srgbClr val="004562"/>
              </a:buClr>
              <a:tabLst/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6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045914"/>
            <a:ext cx="7151687" cy="632338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aglæra_fyrirsögn 1 lí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1"/>
            <a:ext cx="12923375" cy="1143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6/25/2018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514838"/>
            <a:ext cx="14630400" cy="5855162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2" name="Content Placeholder 2"/>
          <p:cNvSpPr>
            <a:spLocks noGrp="1"/>
          </p:cNvSpPr>
          <p:nvPr>
            <p:ph idx="10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47642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  <a:endParaRPr lang="is-IS" noProof="0" dirty="0"/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6/25/2018</a:t>
            </a:fld>
            <a:endParaRPr lang="en-U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446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187" y="465292"/>
            <a:ext cx="14579625" cy="7861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800" b="0" i="0">
                <a:solidFill>
                  <a:srgbClr val="004562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2019224"/>
            <a:ext cx="14579612" cy="628657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s-I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6/25/2018</a:t>
            </a:fld>
            <a:endParaRPr lang="en-US" noProof="0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1" r:id="rId2"/>
    <p:sldLayoutId id="2147483678" r:id="rId3"/>
    <p:sldLayoutId id="2147483672" r:id="rId4"/>
    <p:sldLayoutId id="2147483677" r:id="rId5"/>
    <p:sldLayoutId id="2147483682" r:id="rId6"/>
    <p:sldLayoutId id="2147483683" r:id="rId7"/>
    <p:sldLayoutId id="2147483684" r:id="rId8"/>
    <p:sldLayoutId id="2147483667" r:id="rId9"/>
    <p:sldLayoutId id="2147483670" r:id="rId10"/>
    <p:sldLayoutId id="2147483681" r:id="rId11"/>
    <p:sldLayoutId id="2147483668" r:id="rId12"/>
    <p:sldLayoutId id="2147483674" r:id="rId13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8000" indent="-288000">
        <a:buClr>
          <a:srgbClr val="004562"/>
        </a:buClr>
        <a:buFont typeface="Arial" charset="0"/>
        <a:buChar char="•"/>
        <a:tabLst/>
        <a:defRPr sz="3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>
        <a:buClr>
          <a:srgbClr val="004562"/>
        </a:buClr>
        <a:buFont typeface="Arial" charset="0"/>
        <a:buChar char="•"/>
        <a:defRPr sz="2800">
          <a:latin typeface="+mn-lt"/>
          <a:ea typeface="+mn-ea"/>
          <a:cs typeface="+mn-cs"/>
        </a:defRPr>
      </a:lvl2pPr>
      <a:lvl3pPr marL="1200150" indent="-285750">
        <a:buClr>
          <a:srgbClr val="004562"/>
        </a:buClr>
        <a:buFont typeface="Arial" charset="0"/>
        <a:buChar char="•"/>
        <a:defRPr sz="2400">
          <a:latin typeface="+mn-lt"/>
          <a:ea typeface="+mn-ea"/>
          <a:cs typeface="+mn-cs"/>
        </a:defRPr>
      </a:lvl3pPr>
      <a:lvl4pPr marL="1657350" indent="-285750">
        <a:buClr>
          <a:srgbClr val="004562"/>
        </a:buClr>
        <a:buFont typeface="Arial" charset="0"/>
        <a:buChar char="•"/>
        <a:defRPr sz="2000">
          <a:latin typeface="+mn-lt"/>
          <a:ea typeface="+mn-ea"/>
          <a:cs typeface="+mn-cs"/>
        </a:defRPr>
      </a:lvl4pPr>
      <a:lvl5pPr marL="2114550" indent="-285750">
        <a:buClr>
          <a:srgbClr val="004562"/>
        </a:buClr>
        <a:buFont typeface="Arial" charset="0"/>
        <a:buChar char="•"/>
        <a:defRPr sz="180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is-IS" dirty="0" smtClean="0"/>
              <a:t> </a:t>
            </a:r>
            <a:r>
              <a:rPr lang="is-IS" smtClean="0"/>
              <a:t>April 2018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Stability</a:t>
            </a:r>
            <a:r>
              <a:rPr lang="is-IS" dirty="0" smtClean="0"/>
              <a:t> 2018/1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err="1" smtClean="0"/>
              <a:t>Charts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85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98" y="1868189"/>
            <a:ext cx="4383404" cy="54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3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98" y="2008410"/>
            <a:ext cx="4383404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7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67" y="2102906"/>
            <a:ext cx="4450466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2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85" y="2249222"/>
            <a:ext cx="4688230" cy="46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5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919" y="2386394"/>
            <a:ext cx="4810161" cy="43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1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0" y="2438400"/>
            <a:ext cx="459678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3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1703583"/>
            <a:ext cx="4011516" cy="57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9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08" y="1679197"/>
            <a:ext cx="4066384" cy="57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1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22" y="1682245"/>
            <a:ext cx="4291956" cy="577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9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219" y="2191305"/>
            <a:ext cx="2877561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7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394" y="2294946"/>
            <a:ext cx="4371211" cy="45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5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091" y="2218740"/>
            <a:ext cx="4535817" cy="47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8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2102906"/>
            <a:ext cx="4096867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2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13" y="2115099"/>
            <a:ext cx="3206774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0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1599942"/>
            <a:ext cx="4096867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560" y="1901720"/>
            <a:ext cx="4602879" cy="53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3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504" y="2118147"/>
            <a:ext cx="4230991" cy="49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4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2041940"/>
            <a:ext cx="4011516" cy="50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1709680"/>
            <a:ext cx="4011516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4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518" y="1932203"/>
            <a:ext cx="4102964" cy="52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9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923228"/>
            <a:ext cx="4096867" cy="729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0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684" y="1880382"/>
            <a:ext cx="4334632" cy="53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6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960" y="1807224"/>
            <a:ext cx="4426080" cy="55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5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1813321"/>
            <a:ext cx="4096867" cy="55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1542025"/>
            <a:ext cx="4096867" cy="605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6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553" y="1554218"/>
            <a:ext cx="4224894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663" y="2063278"/>
            <a:ext cx="4084674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5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456" y="2188257"/>
            <a:ext cx="4237087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7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056" y="1557266"/>
            <a:ext cx="4413887" cy="602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9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325" y="1746259"/>
            <a:ext cx="4127350" cy="565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7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49" y="1392660"/>
            <a:ext cx="4212701" cy="63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3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05" y="1977927"/>
            <a:ext cx="4407790" cy="518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1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2148630"/>
            <a:ext cx="4011516" cy="48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6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118" y="1831610"/>
            <a:ext cx="4279763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4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084" y="1648714"/>
            <a:ext cx="4157832" cy="584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3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856" y="2182161"/>
            <a:ext cx="4060288" cy="477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59" y="1883431"/>
            <a:ext cx="4072481" cy="53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504" y="1407902"/>
            <a:ext cx="4230991" cy="63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4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553" y="1551170"/>
            <a:ext cx="4224894" cy="604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3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966" y="2294946"/>
            <a:ext cx="3920068" cy="45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5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70" y="2151678"/>
            <a:ext cx="4109060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0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2151678"/>
            <a:ext cx="4096867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1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2349815"/>
            <a:ext cx="4096867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8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2246174"/>
            <a:ext cx="4096867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7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311" y="1883431"/>
            <a:ext cx="4255377" cy="53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5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29" y="2264464"/>
            <a:ext cx="4493141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5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2246174"/>
            <a:ext cx="4096867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421" y="2041940"/>
            <a:ext cx="4115157" cy="50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6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325" y="1770645"/>
            <a:ext cx="4127350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6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2081568"/>
            <a:ext cx="4011516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0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1880382"/>
            <a:ext cx="4011516" cy="53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4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904" y="1996217"/>
            <a:ext cx="4054191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0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2002313"/>
            <a:ext cx="4011516" cy="51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5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904" y="2008410"/>
            <a:ext cx="4054191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0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1956589"/>
            <a:ext cx="4011516" cy="523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7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194" y="1752600"/>
            <a:ext cx="4017612" cy="55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4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1987072"/>
            <a:ext cx="4096867" cy="51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5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1996217"/>
            <a:ext cx="4011516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7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1788935"/>
            <a:ext cx="4011516" cy="55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4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263" y="2368105"/>
            <a:ext cx="4261473" cy="44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1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966" y="2127292"/>
            <a:ext cx="3920068" cy="48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284" y="2401636"/>
            <a:ext cx="4511431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4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05" y="2301043"/>
            <a:ext cx="4407790" cy="45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7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2105954"/>
            <a:ext cx="4096867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4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531" y="2261415"/>
            <a:ext cx="3974937" cy="462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9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08" y="2297995"/>
            <a:ext cx="4066384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9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284" y="2246174"/>
            <a:ext cx="4511431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3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663" y="2191305"/>
            <a:ext cx="4084674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4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284" y="2057182"/>
            <a:ext cx="4511431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1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57" y="1633473"/>
            <a:ext cx="4590686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7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08" y="2160823"/>
            <a:ext cx="4066384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3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877" y="1999265"/>
            <a:ext cx="4310246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1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1676400"/>
            <a:ext cx="4322439" cy="592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9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2127292"/>
            <a:ext cx="4096867" cy="48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394" y="1859045"/>
            <a:ext cx="4371211" cy="54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4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201" y="1895624"/>
            <a:ext cx="4395597" cy="53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0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587" y="1840755"/>
            <a:ext cx="4346825" cy="5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1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919" y="2419925"/>
            <a:ext cx="4810161" cy="43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2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504" y="2191305"/>
            <a:ext cx="4230991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5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609" y="2401636"/>
            <a:ext cx="4596782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3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institutions’ operating environment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443" y="1883431"/>
            <a:ext cx="4365114" cy="53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6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Box II-1</a:t>
            </a:r>
            <a:br>
              <a:rPr lang="is-IS" dirty="0" smtClean="0"/>
            </a:br>
            <a:endParaRPr lang="is-I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622" y="1837707"/>
            <a:ext cx="4468755" cy="546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4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Box II-1</a:t>
            </a:r>
            <a:br>
              <a:rPr lang="is-IS" dirty="0" smtClean="0"/>
            </a:b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35" y="1679197"/>
            <a:ext cx="4163929" cy="57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8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Box II-2</a:t>
            </a:r>
            <a:br>
              <a:rPr lang="is-IS" dirty="0" smtClean="0"/>
            </a:b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80" y="2270560"/>
            <a:ext cx="4322439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8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29" y="2194354"/>
            <a:ext cx="4316342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7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Box II-2</a:t>
            </a:r>
            <a:br>
              <a:rPr lang="is-IS" dirty="0" smtClean="0"/>
            </a:b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80" y="2246174"/>
            <a:ext cx="4322439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3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Box II-3</a:t>
            </a:r>
            <a:br>
              <a:rPr lang="is-IS" dirty="0" smtClean="0"/>
            </a:b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05" y="1999265"/>
            <a:ext cx="4407790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3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Box II-3</a:t>
            </a:r>
            <a:br>
              <a:rPr lang="is-IS" dirty="0" smtClean="0"/>
            </a:b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2517470"/>
            <a:ext cx="4096867" cy="41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5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Box II-5</a:t>
            </a:r>
            <a:r>
              <a:rPr lang="is-IS" dirty="0"/>
              <a:t/>
            </a:r>
            <a:br>
              <a:rPr lang="is-IS" dirty="0"/>
            </a:b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290" y="2669883"/>
            <a:ext cx="4005419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0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Box II-5</a:t>
            </a:r>
            <a:r>
              <a:rPr lang="is-IS" dirty="0"/>
              <a:t/>
            </a:r>
            <a:br>
              <a:rPr lang="is-IS" dirty="0"/>
            </a:b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29" y="1959637"/>
            <a:ext cx="4316342" cy="52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8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Box II-6</a:t>
            </a:r>
            <a:r>
              <a:rPr lang="is-IS" dirty="0"/>
              <a:t/>
            </a:r>
            <a:br>
              <a:rPr lang="is-IS" dirty="0"/>
            </a:b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408" y="2081568"/>
            <a:ext cx="4243184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3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Box II-6</a:t>
            </a:r>
            <a:r>
              <a:rPr lang="is-IS" dirty="0"/>
              <a:t/>
            </a:r>
            <a:br>
              <a:rPr lang="is-IS" dirty="0"/>
            </a:b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2121195"/>
            <a:ext cx="4011516" cy="490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0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Box II-6</a:t>
            </a:r>
            <a:r>
              <a:rPr lang="is-IS" dirty="0"/>
              <a:t/>
            </a:r>
            <a:br>
              <a:rPr lang="is-IS" dirty="0"/>
            </a:b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59" y="2273609"/>
            <a:ext cx="4072481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7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</a:t>
            </a:r>
            <a:r>
              <a:rPr lang="en-GB" dirty="0" smtClean="0"/>
              <a:t>institutions and other lenders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22" y="1715776"/>
            <a:ext cx="4291956" cy="57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1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</a:t>
            </a:r>
            <a:r>
              <a:rPr lang="en-GB" dirty="0" smtClean="0"/>
              <a:t>institutions and other 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421" y="2051085"/>
            <a:ext cx="4115157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5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98" y="1819417"/>
            <a:ext cx="4383404" cy="5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4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</a:t>
            </a:r>
            <a:r>
              <a:rPr lang="en-GB" dirty="0" smtClean="0"/>
              <a:t>institutions and other 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483" y="1935251"/>
            <a:ext cx="3981033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5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</a:t>
            </a:r>
            <a:r>
              <a:rPr lang="en-GB" dirty="0" smtClean="0"/>
              <a:t>institutions and other 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464" y="2093761"/>
            <a:ext cx="461507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0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</a:t>
            </a:r>
            <a:r>
              <a:rPr lang="en-GB" dirty="0" smtClean="0"/>
              <a:t>institutions and other 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59" y="2139485"/>
            <a:ext cx="4072481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</a:t>
            </a:r>
            <a:r>
              <a:rPr lang="en-GB" dirty="0" smtClean="0"/>
              <a:t>institutions and other 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98" y="1935251"/>
            <a:ext cx="4383404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4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</a:t>
            </a:r>
            <a:r>
              <a:rPr lang="en-GB" dirty="0" smtClean="0"/>
              <a:t>institutions and other 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1892576"/>
            <a:ext cx="4011516" cy="53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4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</a:t>
            </a:r>
            <a:r>
              <a:rPr lang="en-GB" dirty="0" smtClean="0"/>
              <a:t>institutions and other 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52" y="1548122"/>
            <a:ext cx="4048095" cy="60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</a:t>
            </a:r>
            <a:r>
              <a:rPr lang="en-GB" dirty="0" smtClean="0"/>
              <a:t>institutions and other 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05" y="1999265"/>
            <a:ext cx="4407790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2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</a:t>
            </a:r>
            <a:r>
              <a:rPr lang="en-GB" dirty="0" smtClean="0"/>
              <a:t>institutions and other lenders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553" y="2422973"/>
            <a:ext cx="4224894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5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</a:t>
            </a:r>
            <a:r>
              <a:rPr lang="en-GB" dirty="0" smtClean="0"/>
              <a:t>institutions and other 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325" y="1752355"/>
            <a:ext cx="4127350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1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</a:t>
            </a:r>
            <a:r>
              <a:rPr lang="en-GB" dirty="0" smtClean="0"/>
              <a:t>institutions and other lenders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856" y="1679197"/>
            <a:ext cx="4060288" cy="57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7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2127292"/>
            <a:ext cx="4096867" cy="48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</a:t>
            </a:r>
            <a:r>
              <a:rPr lang="en-GB" dirty="0" smtClean="0"/>
              <a:t>institutions and other 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456" y="1407902"/>
            <a:ext cx="4237087" cy="63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5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</a:t>
            </a:r>
            <a:r>
              <a:rPr lang="en-GB" dirty="0" smtClean="0"/>
              <a:t>institutions and other 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373" y="2011458"/>
            <a:ext cx="4121253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1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</a:t>
            </a:r>
            <a:r>
              <a:rPr lang="en-GB" dirty="0" smtClean="0"/>
              <a:t>institutions and other 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180" y="2401636"/>
            <a:ext cx="4145639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</a:t>
            </a:r>
            <a:r>
              <a:rPr lang="en-GB" dirty="0" smtClean="0"/>
              <a:t>institutions and other 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456" y="1746259"/>
            <a:ext cx="4237087" cy="565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</a:t>
            </a:r>
            <a:r>
              <a:rPr lang="en-GB" dirty="0" smtClean="0"/>
              <a:t>institutions and other lenders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456" y="1865141"/>
            <a:ext cx="4237087" cy="54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8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</a:t>
            </a:r>
            <a:r>
              <a:rPr lang="en-GB" dirty="0" smtClean="0"/>
              <a:t>institutions and other 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421" y="2011458"/>
            <a:ext cx="4115157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1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</a:t>
            </a:r>
            <a:r>
              <a:rPr lang="en-GB" dirty="0" smtClean="0"/>
              <a:t>institutions and other lenders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80" y="2136437"/>
            <a:ext cx="4322439" cy="48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7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</a:t>
            </a:r>
            <a:r>
              <a:rPr lang="en-GB" dirty="0" smtClean="0"/>
              <a:t>institutions and other lenders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08" y="1801128"/>
            <a:ext cx="4066384" cy="55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3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</a:t>
            </a:r>
            <a:r>
              <a:rPr lang="en-GB" dirty="0" smtClean="0"/>
              <a:t>institutions and other lenders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1542025"/>
            <a:ext cx="4011516" cy="605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5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Financial </a:t>
            </a:r>
            <a:r>
              <a:rPr lang="en-GB" dirty="0" smtClean="0"/>
              <a:t>institutions and other lenders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553" y="1526784"/>
            <a:ext cx="4224894" cy="609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0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815" y="1837707"/>
            <a:ext cx="4444369" cy="546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Box III-1</a:t>
            </a:r>
            <a:br>
              <a:rPr lang="is-IS" dirty="0" smtClean="0"/>
            </a:b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732" y="2200450"/>
            <a:ext cx="4328535" cy="47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0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s-IS" dirty="0" smtClean="0"/>
              <a:t>Box III-3</a:t>
            </a:r>
            <a:br>
              <a:rPr lang="is-IS" dirty="0" smtClean="0"/>
            </a:br>
            <a:r>
              <a:rPr lang="is-IS" dirty="0" smtClean="0"/>
              <a:t/>
            </a:r>
            <a:br>
              <a:rPr lang="is-IS" dirty="0" smtClean="0"/>
            </a:b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2057182"/>
            <a:ext cx="4096867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2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s-IS" dirty="0" smtClean="0"/>
              <a:t>Box III-4</a:t>
            </a:r>
            <a:br>
              <a:rPr lang="is-IS" dirty="0" smtClean="0"/>
            </a:br>
            <a:r>
              <a:rPr lang="is-IS" dirty="0" smtClean="0"/>
              <a:t/>
            </a:r>
            <a:br>
              <a:rPr lang="is-IS" dirty="0" smtClean="0"/>
            </a:b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850" y="1883431"/>
            <a:ext cx="4566300" cy="53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4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s-IS" dirty="0" smtClean="0"/>
              <a:t>Box III-4</a:t>
            </a:r>
            <a:br>
              <a:rPr lang="is-IS" dirty="0" smtClean="0"/>
            </a:br>
            <a:r>
              <a:rPr lang="is-IS" dirty="0" smtClean="0"/>
              <a:t/>
            </a:r>
            <a:br>
              <a:rPr lang="is-IS" dirty="0" smtClean="0"/>
            </a:b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788" y="1645666"/>
            <a:ext cx="4700423" cy="58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9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s-IS" dirty="0" smtClean="0"/>
              <a:t>Box III-5</a:t>
            </a:r>
            <a:br>
              <a:rPr lang="is-IS" dirty="0" smtClean="0"/>
            </a:br>
            <a:r>
              <a:rPr lang="is-IS" dirty="0" smtClean="0"/>
              <a:t/>
            </a:r>
            <a:br>
              <a:rPr lang="is-IS" dirty="0" smtClean="0"/>
            </a:b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67" y="2310188"/>
            <a:ext cx="4450466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5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1810272"/>
            <a:ext cx="4011516" cy="552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1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2413829"/>
            <a:ext cx="4011516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1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518" y="2105954"/>
            <a:ext cx="4102964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6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80" y="2224836"/>
            <a:ext cx="4322439" cy="46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7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697" y="1825514"/>
            <a:ext cx="4206605" cy="549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80" y="1944396"/>
            <a:ext cx="4322439" cy="52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2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2017554"/>
            <a:ext cx="4096867" cy="51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6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80" y="2261415"/>
            <a:ext cx="4322439" cy="462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2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29" y="1929155"/>
            <a:ext cx="4316342" cy="52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4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443" y="1923058"/>
            <a:ext cx="4365114" cy="52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7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57" y="1456674"/>
            <a:ext cx="4590686" cy="62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8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126" y="1599942"/>
            <a:ext cx="4657748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1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2493084"/>
            <a:ext cx="4096867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5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215" y="2365056"/>
            <a:ext cx="4267570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0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821" y="2084616"/>
            <a:ext cx="3938357" cy="49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73" y="2270560"/>
            <a:ext cx="3944454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9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Key</a:t>
            </a:r>
            <a:r>
              <a:rPr lang="is-IS" dirty="0" smtClean="0"/>
              <a:t> </a:t>
            </a:r>
            <a:r>
              <a:rPr lang="is-IS" dirty="0" err="1" smtClean="0"/>
              <a:t>risks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14" y="1990120"/>
            <a:ext cx="4090771" cy="51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7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891" y="2322381"/>
            <a:ext cx="4182218" cy="44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5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22" y="2334574"/>
            <a:ext cx="4291956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1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215" y="1971830"/>
            <a:ext cx="4267570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4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81" y="2410780"/>
            <a:ext cx="4499238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14" y="2099857"/>
            <a:ext cx="4090771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0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2764379"/>
            <a:ext cx="4096867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3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746" y="2191305"/>
            <a:ext cx="4200508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2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1999265"/>
            <a:ext cx="4096867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3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66" y="1752355"/>
            <a:ext cx="4096867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2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err="1" smtClean="0"/>
              <a:t>Appendix</a:t>
            </a:r>
            <a:r>
              <a:rPr lang="is-IS" dirty="0" smtClean="0"/>
              <a:t>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811" y="1688342"/>
            <a:ext cx="5834378" cy="576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4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436</Words>
  <Application>Microsoft Office PowerPoint</Application>
  <PresentationFormat>Custom</PresentationFormat>
  <Paragraphs>153</Paragraphs>
  <Slides>151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151</vt:i4>
      </vt:variant>
    </vt:vector>
  </HeadingPairs>
  <TitlesOfParts>
    <vt:vector size="154" baseType="lpstr">
      <vt:lpstr>Arial</vt:lpstr>
      <vt:lpstr>Calibri</vt:lpstr>
      <vt:lpstr>Office Theme</vt:lpstr>
      <vt:lpstr>PowerPoint Presentation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Key risks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Financial institutions’ operating environment</vt:lpstr>
      <vt:lpstr>Box II-1 </vt:lpstr>
      <vt:lpstr>Box II-1 </vt:lpstr>
      <vt:lpstr>Box II-2 </vt:lpstr>
      <vt:lpstr>Box II-2 </vt:lpstr>
      <vt:lpstr>Box II-3 </vt:lpstr>
      <vt:lpstr>Box II-3 </vt:lpstr>
      <vt:lpstr>Box II-5 </vt:lpstr>
      <vt:lpstr>Box II-5 </vt:lpstr>
      <vt:lpstr>Box II-6 </vt:lpstr>
      <vt:lpstr>Box II-6 </vt:lpstr>
      <vt:lpstr>Box II-6 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Financial institutions and other lenders</vt:lpstr>
      <vt:lpstr>Box III-1 </vt:lpstr>
      <vt:lpstr>Box III-3  </vt:lpstr>
      <vt:lpstr>Box III-4  </vt:lpstr>
      <vt:lpstr>Box III-4  </vt:lpstr>
      <vt:lpstr>Box III-5  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  <vt:lpstr>Appendix 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2017-04-11T16:11:31Z</dcterms:created>
  <dcterms:modified xsi:type="dcterms:W3CDTF">2018-06-25T15:31:10Z</dcterms:modified>
</cp:coreProperties>
</file>