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574" r:id="rId4"/>
    <p:sldId id="575" r:id="rId5"/>
    <p:sldId id="576" r:id="rId6"/>
    <p:sldId id="577" r:id="rId7"/>
    <p:sldId id="578" r:id="rId8"/>
    <p:sldId id="272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653" r:id="rId21"/>
    <p:sldId id="453" r:id="rId22"/>
    <p:sldId id="454" r:id="rId23"/>
    <p:sldId id="455" r:id="rId24"/>
    <p:sldId id="291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303" r:id="rId37"/>
    <p:sldId id="307" r:id="rId38"/>
    <p:sldId id="579" r:id="rId39"/>
    <p:sldId id="304" r:id="rId40"/>
    <p:sldId id="305" r:id="rId41"/>
    <p:sldId id="306" r:id="rId42"/>
    <p:sldId id="580" r:id="rId43"/>
    <p:sldId id="581" r:id="rId44"/>
    <p:sldId id="582" r:id="rId45"/>
    <p:sldId id="583" r:id="rId46"/>
    <p:sldId id="30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572" r:id="rId59"/>
    <p:sldId id="584" r:id="rId60"/>
    <p:sldId id="585" r:id="rId61"/>
    <p:sldId id="586" r:id="rId62"/>
    <p:sldId id="309" r:id="rId63"/>
    <p:sldId id="587" r:id="rId64"/>
    <p:sldId id="588" r:id="rId65"/>
    <p:sldId id="589" r:id="rId66"/>
    <p:sldId id="590" r:id="rId67"/>
    <p:sldId id="591" r:id="rId68"/>
    <p:sldId id="592" r:id="rId69"/>
    <p:sldId id="593" r:id="rId70"/>
    <p:sldId id="594" r:id="rId71"/>
    <p:sldId id="595" r:id="rId72"/>
    <p:sldId id="596" r:id="rId73"/>
    <p:sldId id="597" r:id="rId74"/>
    <p:sldId id="598" r:id="rId75"/>
    <p:sldId id="599" r:id="rId76"/>
    <p:sldId id="600" r:id="rId77"/>
    <p:sldId id="310" r:id="rId78"/>
    <p:sldId id="601" r:id="rId79"/>
    <p:sldId id="602" r:id="rId80"/>
    <p:sldId id="603" r:id="rId81"/>
    <p:sldId id="604" r:id="rId82"/>
    <p:sldId id="605" r:id="rId83"/>
    <p:sldId id="606" r:id="rId84"/>
    <p:sldId id="607" r:id="rId85"/>
    <p:sldId id="608" r:id="rId86"/>
    <p:sldId id="609" r:id="rId87"/>
    <p:sldId id="610" r:id="rId88"/>
    <p:sldId id="611" r:id="rId89"/>
    <p:sldId id="612" r:id="rId90"/>
    <p:sldId id="613" r:id="rId91"/>
    <p:sldId id="614" r:id="rId92"/>
    <p:sldId id="311" r:id="rId93"/>
    <p:sldId id="382" r:id="rId94"/>
    <p:sldId id="312" r:id="rId95"/>
    <p:sldId id="615" r:id="rId96"/>
    <p:sldId id="616" r:id="rId97"/>
    <p:sldId id="617" r:id="rId98"/>
    <p:sldId id="618" r:id="rId99"/>
    <p:sldId id="619" r:id="rId100"/>
    <p:sldId id="620" r:id="rId101"/>
    <p:sldId id="621" r:id="rId102"/>
    <p:sldId id="622" r:id="rId103"/>
    <p:sldId id="623" r:id="rId104"/>
    <p:sldId id="624" r:id="rId105"/>
    <p:sldId id="625" r:id="rId106"/>
    <p:sldId id="626" r:id="rId107"/>
    <p:sldId id="627" r:id="rId108"/>
    <p:sldId id="628" r:id="rId109"/>
    <p:sldId id="629" r:id="rId110"/>
    <p:sldId id="630" r:id="rId111"/>
    <p:sldId id="631" r:id="rId112"/>
    <p:sldId id="632" r:id="rId113"/>
    <p:sldId id="633" r:id="rId114"/>
    <p:sldId id="634" r:id="rId115"/>
    <p:sldId id="635" r:id="rId116"/>
    <p:sldId id="636" r:id="rId117"/>
    <p:sldId id="637" r:id="rId118"/>
    <p:sldId id="638" r:id="rId119"/>
    <p:sldId id="639" r:id="rId120"/>
    <p:sldId id="640" r:id="rId121"/>
    <p:sldId id="641" r:id="rId122"/>
    <p:sldId id="642" r:id="rId123"/>
    <p:sldId id="643" r:id="rId124"/>
    <p:sldId id="644" r:id="rId125"/>
    <p:sldId id="645" r:id="rId126"/>
    <p:sldId id="646" r:id="rId127"/>
    <p:sldId id="647" r:id="rId128"/>
    <p:sldId id="314" r:id="rId129"/>
    <p:sldId id="544" r:id="rId130"/>
    <p:sldId id="545" r:id="rId131"/>
    <p:sldId id="546" r:id="rId132"/>
    <p:sldId id="547" r:id="rId133"/>
    <p:sldId id="548" r:id="rId134"/>
    <p:sldId id="648" r:id="rId135"/>
    <p:sldId id="649" r:id="rId136"/>
    <p:sldId id="650" r:id="rId137"/>
    <p:sldId id="651" r:id="rId138"/>
    <p:sldId id="652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 varScale="1">
        <p:scale>
          <a:sx n="78" d="100"/>
          <a:sy n="78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report</a:t>
            </a:r>
            <a:r>
              <a:rPr lang="is-IS" dirty="0" smtClean="0"/>
              <a:t> 2016/1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37" y="1412776"/>
            <a:ext cx="3974263" cy="4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97" y="1340768"/>
            <a:ext cx="4085144" cy="53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6" y="1268760"/>
            <a:ext cx="394680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0" y="1340768"/>
            <a:ext cx="4443617" cy="48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340768"/>
            <a:ext cx="4004741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31" y="1268760"/>
            <a:ext cx="38070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873329" cy="54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2" y="1412776"/>
            <a:ext cx="4285134" cy="50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484784"/>
            <a:ext cx="4004741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69" y="1412776"/>
            <a:ext cx="4059600" cy="46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5284"/>
            <a:ext cx="4699627" cy="56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5" y="1412776"/>
            <a:ext cx="4077887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1" y="1268760"/>
            <a:ext cx="4254656" cy="54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59" y="1268760"/>
            <a:ext cx="4303420" cy="52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9" y="1340768"/>
            <a:ext cx="379975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565526" cy="51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4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9" y="1340768"/>
            <a:ext cx="4656959" cy="49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27" y="1268760"/>
            <a:ext cx="4218083" cy="55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9" y="1412776"/>
            <a:ext cx="4656959" cy="50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04" y="1268760"/>
            <a:ext cx="4618930" cy="5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5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655348" cy="53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3" y="1340768"/>
            <a:ext cx="4504571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340768"/>
            <a:ext cx="4090078" cy="49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79" y="1412776"/>
            <a:ext cx="4224179" cy="48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211988" cy="48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5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169319" cy="46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412776"/>
            <a:ext cx="4004741" cy="47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79" y="1340768"/>
            <a:ext cx="4224179" cy="52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556792"/>
            <a:ext cx="4004741" cy="44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67" y="1556792"/>
            <a:ext cx="3919404" cy="45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2" y="1340768"/>
            <a:ext cx="4230274" cy="5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2" y="2132856"/>
            <a:ext cx="4285134" cy="3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98270"/>
            <a:ext cx="4382662" cy="55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484784"/>
            <a:ext cx="4090078" cy="39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17" y="1268760"/>
            <a:ext cx="3527104" cy="54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00" y="1268760"/>
            <a:ext cx="4144937" cy="54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63" y="1268760"/>
            <a:ext cx="39414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108364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004741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19404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151033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10836" cy="4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4090078" cy="45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21" y="1268760"/>
            <a:ext cx="4065696" cy="4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090078" cy="52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412776"/>
            <a:ext cx="4004741" cy="49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9" y="1484784"/>
            <a:ext cx="4114460" cy="43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64" y="1268760"/>
            <a:ext cx="4047409" cy="54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700808"/>
            <a:ext cx="4090078" cy="35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21" y="1340768"/>
            <a:ext cx="4065696" cy="5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8" y="1484784"/>
            <a:ext cx="4083982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19" y="1268760"/>
            <a:ext cx="3925499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5" y="1556792"/>
            <a:ext cx="4211988" cy="36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0" y="1772816"/>
            <a:ext cx="4443617" cy="37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455807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2221"/>
            <a:ext cx="4211988" cy="56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5" y="1267768"/>
            <a:ext cx="3789108" cy="55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0" y="1268760"/>
            <a:ext cx="3786997" cy="53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2" y="1124744"/>
            <a:ext cx="4147213" cy="55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40" y="1259667"/>
            <a:ext cx="4522858" cy="56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83" y="1268760"/>
            <a:ext cx="3797771" cy="54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1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8" y="1412776"/>
            <a:ext cx="4083982" cy="48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15" y="1268760"/>
            <a:ext cx="41543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II </a:t>
            </a:r>
            <a:r>
              <a:rPr lang="is-IS" dirty="0" err="1" smtClean="0">
                <a:solidFill>
                  <a:schemeClr val="accent2"/>
                </a:solidFill>
              </a:rPr>
              <a:t>External</a:t>
            </a:r>
            <a:r>
              <a:rPr lang="is-IS" dirty="0" smtClean="0">
                <a:solidFill>
                  <a:schemeClr val="accent2"/>
                </a:solidFill>
              </a:rPr>
              <a:t> </a:t>
            </a:r>
            <a:r>
              <a:rPr lang="is-IS" dirty="0" err="1" smtClean="0">
                <a:solidFill>
                  <a:schemeClr val="accent2"/>
                </a:solidFill>
              </a:rPr>
              <a:t>postition</a:t>
            </a:r>
            <a:endParaRPr lang="is-IS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90078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37" y="1124744"/>
            <a:ext cx="4402664" cy="56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20" y="1268760"/>
            <a:ext cx="4333898" cy="52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2" y="1412776"/>
            <a:ext cx="4230274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is-IS" dirty="0" err="1"/>
              <a:t>External</a:t>
            </a:r>
            <a:r>
              <a:rPr lang="is-IS" dirty="0"/>
              <a:t> </a:t>
            </a:r>
            <a:r>
              <a:rPr lang="is-IS" dirty="0" err="1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1"/>
            <a:ext cx="3333133" cy="54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151033" cy="48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3" y="1628800"/>
            <a:ext cx="4315611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52" y="1196752"/>
            <a:ext cx="4249234" cy="55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87" y="1412776"/>
            <a:ext cx="4108364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86" y="1196752"/>
            <a:ext cx="4376566" cy="5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7" y="1196752"/>
            <a:ext cx="4237043" cy="55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431426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45" y="1196752"/>
            <a:ext cx="4266847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45" y="1484784"/>
            <a:ext cx="4266847" cy="46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509056" cy="53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45" y="1340768"/>
            <a:ext cx="4266847" cy="50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51" y="1412776"/>
            <a:ext cx="4687436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09" y="1412776"/>
            <a:ext cx="4169319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83" y="1268760"/>
            <a:ext cx="3797771" cy="54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8" y="1484784"/>
            <a:ext cx="4083982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20" y="1484784"/>
            <a:ext cx="4333898" cy="46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15" y="1700808"/>
            <a:ext cx="3913308" cy="4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47409" cy="5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268760"/>
            <a:ext cx="4090078" cy="54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0" y="1196752"/>
            <a:ext cx="4388757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96" y="1412776"/>
            <a:ext cx="4132746" cy="4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6" y="1556792"/>
            <a:ext cx="3998645" cy="4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21" y="1268760"/>
            <a:ext cx="4065696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260752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25499" cy="55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08" y="1340768"/>
            <a:ext cx="4437521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81861" cy="51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89189"/>
            <a:ext cx="4352184" cy="56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66" y="1340768"/>
            <a:ext cx="4187606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4" y="1268760"/>
            <a:ext cx="4346089" cy="51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6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144937" cy="3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2" y="1268760"/>
            <a:ext cx="4111314" cy="54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4" y="1412776"/>
            <a:ext cx="3784449" cy="52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5" y="1268760"/>
            <a:ext cx="4077887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0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303420" cy="4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03" y="1340768"/>
            <a:ext cx="4016932" cy="51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412776"/>
            <a:ext cx="4090078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87" y="1484784"/>
            <a:ext cx="4108364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8" y="1196752"/>
            <a:ext cx="4083982" cy="55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08364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199797" cy="40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5" y="1340768"/>
            <a:ext cx="4157128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88" y="1268760"/>
            <a:ext cx="3797762" cy="53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196752"/>
            <a:ext cx="4004741" cy="55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27" y="1412776"/>
            <a:ext cx="4218083" cy="46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40" y="1556792"/>
            <a:ext cx="3846258" cy="39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65696" cy="5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8" y="1484784"/>
            <a:ext cx="4083982" cy="41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11099"/>
            <a:ext cx="4157128" cy="5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516762" cy="48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3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577717" cy="5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33" y="1268760"/>
            <a:ext cx="4370471" cy="53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1" y="1268760"/>
            <a:ext cx="401083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60" y="1412776"/>
            <a:ext cx="4035218" cy="50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059195" cy="54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16" y="1340768"/>
            <a:ext cx="4053505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13" y="1268760"/>
            <a:ext cx="4449712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 </a:t>
            </a:r>
            <a:r>
              <a:rPr lang="is-IS" dirty="0" err="1" smtClean="0">
                <a:solidFill>
                  <a:schemeClr val="accent2"/>
                </a:solidFill>
              </a:rPr>
              <a:t>Financial</a:t>
            </a:r>
            <a:r>
              <a:rPr lang="is-IS" dirty="0" smtClean="0">
                <a:solidFill>
                  <a:schemeClr val="accent2"/>
                </a:solidFill>
              </a:rPr>
              <a:t> </a:t>
            </a:r>
            <a:r>
              <a:rPr lang="is-IS" dirty="0" err="1" smtClean="0">
                <a:solidFill>
                  <a:schemeClr val="accent2"/>
                </a:solidFill>
              </a:rPr>
              <a:t>system</a:t>
            </a:r>
            <a:r>
              <a:rPr lang="is-IS" dirty="0" smtClean="0">
                <a:solidFill>
                  <a:schemeClr val="accent2"/>
                </a:solidFill>
              </a:rPr>
              <a:t> </a:t>
            </a:r>
            <a:r>
              <a:rPr lang="is-IS" dirty="0" err="1" smtClean="0">
                <a:solidFill>
                  <a:schemeClr val="accent2"/>
                </a:solidFill>
              </a:rPr>
              <a:t>assets</a:t>
            </a:r>
            <a:endParaRPr lang="is-I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821537" cy="49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6" y="1484784"/>
            <a:ext cx="3998645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4053505" cy="47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8" y="1268760"/>
            <a:ext cx="4193701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3968168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803589" cy="54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090078" cy="5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45" y="1412776"/>
            <a:ext cx="4266847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06" y="1412776"/>
            <a:ext cx="4297325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0" y="1412776"/>
            <a:ext cx="3816077" cy="5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27370" cy="5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Households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corporates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412776"/>
            <a:ext cx="4090078" cy="43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On-screen Show (4:3)</PresentationFormat>
  <Paragraphs>141</Paragraphs>
  <Slides>138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0" baseType="lpstr">
      <vt:lpstr>Arial</vt:lpstr>
      <vt:lpstr>SI_kynning_rautt</vt:lpstr>
      <vt:lpstr>Central Bank of Iceland</vt:lpstr>
      <vt:lpstr>Outlook and key risks</vt:lpstr>
      <vt:lpstr>Outlook and key risks</vt:lpstr>
      <vt:lpstr>Outlook and key risks</vt:lpstr>
      <vt:lpstr>Outlook and key risks</vt:lpstr>
      <vt:lpstr>Outlook and key risks</vt:lpstr>
      <vt:lpstr>Outlook and key risks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Box II-1</vt:lpstr>
      <vt:lpstr>Box II-1</vt:lpstr>
      <vt:lpstr>Box II-2</vt:lpstr>
      <vt:lpstr>Box II-2</vt:lpstr>
      <vt:lpstr>Box II-2</vt:lpstr>
      <vt:lpstr>Box II-2</vt:lpstr>
      <vt:lpstr>Box II-2</vt:lpstr>
      <vt:lpstr>Box II-2</vt:lpstr>
      <vt:lpstr>Box II-2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Box III-1</vt:lpstr>
      <vt:lpstr>Box III-1</vt:lpstr>
      <vt:lpstr>Box III-1</vt:lpstr>
      <vt:lpstr>Box III-1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IV Funding and liquidity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V Financial system assets</vt:lpstr>
      <vt:lpstr>Box V-1</vt:lpstr>
      <vt:lpstr>Box V-1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VI Households and corporates</vt:lpstr>
      <vt:lpstr>Box VI-1</vt:lpstr>
      <vt:lpstr>Box VI-1</vt:lpstr>
      <vt:lpstr>Box VI-1</vt:lpstr>
      <vt:lpstr>Box VI-2</vt:lpstr>
      <vt:lpstr>Box VI-2</vt:lpstr>
      <vt:lpstr>Box VI-2</vt:lpstr>
      <vt:lpstr>Box VI-2</vt:lpstr>
      <vt:lpstr>Box VI-2</vt:lpstr>
      <vt:lpstr>Appendix I</vt:lpstr>
      <vt:lpstr>Appendix I</vt:lpstr>
      <vt:lpstr>Appendix I</vt:lpstr>
      <vt:lpstr>Appendix I</vt:lpstr>
      <vt:lpstr>Appendix I</vt:lpstr>
      <vt:lpstr>Appendix V</vt:lpstr>
      <vt:lpstr>Appendix V</vt:lpstr>
      <vt:lpstr>Appendix V</vt:lpstr>
      <vt:lpstr>Appendix V</vt:lpstr>
      <vt:lpstr>Appendix V</vt:lpstr>
      <vt:lpstr>Appendix 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2016-08-10T09:58:18Z</dcterms:modified>
</cp:coreProperties>
</file>